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5"/>
  </p:notesMasterIdLst>
  <p:sldIdLst>
    <p:sldId id="348" r:id="rId2"/>
    <p:sldId id="349" r:id="rId3"/>
    <p:sldId id="350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1959"/>
    <p:restoredTop sz="97840"/>
  </p:normalViewPr>
  <p:slideViewPr>
    <p:cSldViewPr snapToGrid="0">
      <p:cViewPr varScale="1">
        <p:scale>
          <a:sx n="102" d="100"/>
          <a:sy n="102" d="100"/>
        </p:scale>
        <p:origin x="192" y="3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A524F3-CDF2-904F-A518-B8BC35D88E68}" type="datetimeFigureOut">
              <a:rPr lang="en-US" smtClean="0"/>
              <a:t>4/29/24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5232F6-B76B-E748-9DF9-431B1E2F1F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72401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Personally I prefer the Google style. We can actually set this by default in </a:t>
            </a:r>
            <a:r>
              <a:rPr lang="en-US" dirty="0" err="1"/>
              <a:t>VSCode</a:t>
            </a:r>
            <a:r>
              <a:rPr lang="en-US" dirty="0"/>
              <a:t>. Then when we type “””, we will get an </a:t>
            </a:r>
            <a:r>
              <a:rPr lang="en-US" dirty="0" err="1"/>
              <a:t>autofilled</a:t>
            </a:r>
            <a:r>
              <a:rPr lang="en-US" dirty="0"/>
              <a:t> docstring for us. PyCharm will also do this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A259368-B965-C44B-9BE3-5DA57FF1E59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16566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Static type checkers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A259368-B965-C44B-9BE3-5DA57FF1E59C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99219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900D64-6EB7-5B29-E383-11A90A00893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234E99A-106F-CCDD-B0AE-9EF6CA54307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BA505B-274B-C0A0-0010-18F7E82DC7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40454-21E4-9547-8D60-F76BC3A53DAF}" type="datetimeFigureOut">
              <a:rPr lang="en-US" smtClean="0"/>
              <a:t>4/29/24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D0D512-8A3C-00D9-F48E-197971E250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C3000A-BE34-BA6A-C542-87E8F5C4FF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27342F-C0D5-7B42-890B-BE3979060D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16626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BAC7AE-E46A-51E3-6CA2-8ACD9D988D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6F02D76-720A-C5DA-006B-8B5C4CFF6D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1D08BA-9913-D19E-73C3-7373C22033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40454-21E4-9547-8D60-F76BC3A53DAF}" type="datetimeFigureOut">
              <a:rPr lang="en-US" smtClean="0"/>
              <a:t>4/29/24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EAA89D-D5B4-84DC-5CB1-4EDE4C395F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39BA37-EAAD-5EF8-BF73-2EE5E59838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27342F-C0D5-7B42-890B-BE3979060D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02643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7E04419-97D1-5663-7B58-1D1F30A9E0A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1C33788-1281-DB22-D3EB-31FD5E0548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8FB31D-2AC9-272A-AADE-4AD171A519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40454-21E4-9547-8D60-F76BC3A53DAF}" type="datetimeFigureOut">
              <a:rPr lang="en-US" smtClean="0"/>
              <a:t>4/29/24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A6D09A-A31C-EE6D-B362-170C993454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D2147D-7104-FFCB-97AB-12F52CC3DB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27342F-C0D5-7B42-890B-BE3979060D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503167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 slide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8129" y="0"/>
            <a:ext cx="4873871" cy="7395883"/>
          </a:xfrm>
          <a:prstGeom prst="rect">
            <a:avLst/>
          </a:prstGeom>
        </p:spPr>
      </p:pic>
      <p:sp>
        <p:nvSpPr>
          <p:cNvPr id="11" name="Text Placeholder 5"/>
          <p:cNvSpPr>
            <a:spLocks noGrp="1"/>
          </p:cNvSpPr>
          <p:nvPr>
            <p:ph type="body" sz="quarter" idx="10" hasCustomPrompt="1"/>
          </p:nvPr>
        </p:nvSpPr>
        <p:spPr>
          <a:xfrm>
            <a:off x="503659" y="373404"/>
            <a:ext cx="11176000" cy="633913"/>
          </a:xfrm>
          <a:prstGeom prst="rect">
            <a:avLst/>
          </a:prstGeom>
        </p:spPr>
        <p:txBody>
          <a:bodyPr vert="horz">
            <a:normAutofit/>
          </a:bodyPr>
          <a:lstStyle>
            <a:lvl1pPr marL="0" indent="0">
              <a:buNone/>
              <a:defRPr sz="3200" b="0" i="0" baseline="0">
                <a:solidFill>
                  <a:srgbClr val="235EE2"/>
                </a:solidFill>
                <a:latin typeface="Aptos" panose="020B0004020202020204" pitchFamily="34" charset="0"/>
                <a:cs typeface="Aptos" panose="020B0004020202020204" pitchFamily="34" charset="0"/>
              </a:defRPr>
            </a:lvl1pPr>
            <a:lvl2pPr>
              <a:defRPr>
                <a:latin typeface="Avenir Heavy"/>
                <a:cs typeface="Avenir Heavy"/>
              </a:defRPr>
            </a:lvl2pPr>
            <a:lvl3pPr>
              <a:defRPr>
                <a:latin typeface="Avenir Heavy"/>
                <a:cs typeface="Avenir Heavy"/>
              </a:defRPr>
            </a:lvl3pPr>
            <a:lvl4pPr>
              <a:defRPr>
                <a:latin typeface="Avenir Heavy"/>
                <a:cs typeface="Avenir Heavy"/>
              </a:defRPr>
            </a:lvl4pPr>
            <a:lvl5pPr>
              <a:defRPr>
                <a:latin typeface="Avenir Heavy"/>
                <a:cs typeface="Avenir Heavy"/>
              </a:defRPr>
            </a:lvl5pPr>
          </a:lstStyle>
          <a:p>
            <a:pPr lvl="0"/>
            <a:r>
              <a:rPr lang="en-US" dirty="0"/>
              <a:t>Slide title</a:t>
            </a:r>
          </a:p>
        </p:txBody>
      </p:sp>
      <p:cxnSp>
        <p:nvCxnSpPr>
          <p:cNvPr id="13" name="Straight Connector 12"/>
          <p:cNvCxnSpPr/>
          <p:nvPr userDrawn="1"/>
        </p:nvCxnSpPr>
        <p:spPr>
          <a:xfrm>
            <a:off x="503659" y="1071268"/>
            <a:ext cx="11176000" cy="0"/>
          </a:xfrm>
          <a:prstGeom prst="line">
            <a:avLst/>
          </a:prstGeom>
          <a:ln>
            <a:solidFill>
              <a:srgbClr val="1F5AE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503659" y="1146008"/>
            <a:ext cx="11176000" cy="599429"/>
          </a:xfrm>
          <a:prstGeom prst="rect">
            <a:avLst/>
          </a:prstGeom>
        </p:spPr>
        <p:txBody>
          <a:bodyPr vert="horz">
            <a:normAutofit/>
          </a:bodyPr>
          <a:lstStyle>
            <a:lvl1pPr marL="0" indent="0">
              <a:buNone/>
              <a:defRPr sz="2667" b="0" i="0" baseline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Aptos" panose="020B0004020202020204" pitchFamily="34" charset="0"/>
              </a:defRPr>
            </a:lvl1pPr>
            <a:lvl2pPr>
              <a:defRPr>
                <a:latin typeface="Avenir Heavy"/>
                <a:cs typeface="Avenir Heavy"/>
              </a:defRPr>
            </a:lvl2pPr>
            <a:lvl3pPr>
              <a:defRPr>
                <a:latin typeface="Avenir Heavy"/>
                <a:cs typeface="Avenir Heavy"/>
              </a:defRPr>
            </a:lvl3pPr>
            <a:lvl4pPr>
              <a:defRPr>
                <a:latin typeface="Avenir Heavy"/>
                <a:cs typeface="Avenir Heavy"/>
              </a:defRPr>
            </a:lvl4pPr>
            <a:lvl5pPr>
              <a:defRPr>
                <a:latin typeface="Avenir Heavy"/>
                <a:cs typeface="Avenir Heavy"/>
              </a:defRPr>
            </a:lvl5pPr>
          </a:lstStyle>
          <a:p>
            <a:pPr lvl="0"/>
            <a:r>
              <a:rPr lang="en-US" dirty="0"/>
              <a:t>Sub-title</a:t>
            </a:r>
          </a:p>
        </p:txBody>
      </p:sp>
      <p:sp>
        <p:nvSpPr>
          <p:cNvPr id="15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503659" y="1867010"/>
            <a:ext cx="11176000" cy="3994529"/>
          </a:xfrm>
          <a:prstGeom prst="rect">
            <a:avLst/>
          </a:prstGeom>
        </p:spPr>
        <p:txBody>
          <a:bodyPr vert="horz"/>
          <a:lstStyle>
            <a:lvl1pPr marL="380990" indent="-380990">
              <a:buClr>
                <a:srgbClr val="235EE2"/>
              </a:buClr>
              <a:buSzPct val="70000"/>
              <a:buFont typeface="Courier New"/>
              <a:buChar char="o"/>
              <a:defRPr sz="1867" b="0" i="0" baseline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Aptos" panose="020B0004020202020204" pitchFamily="34" charset="0"/>
              </a:defRPr>
            </a:lvl1pPr>
            <a:lvl2pPr>
              <a:buClr>
                <a:srgbClr val="235EE2"/>
              </a:buClr>
              <a:buSzPct val="70000"/>
              <a:defRPr sz="1600" baseline="0">
                <a:solidFill>
                  <a:schemeClr val="tx1">
                    <a:lumMod val="65000"/>
                    <a:lumOff val="35000"/>
                  </a:schemeClr>
                </a:solidFill>
                <a:latin typeface="Helvetica Light"/>
                <a:cs typeface="Helvetica Light"/>
              </a:defRPr>
            </a:lvl2pPr>
            <a:lvl3pPr>
              <a:defRPr>
                <a:latin typeface="Avenir Heavy"/>
                <a:cs typeface="Avenir Heavy"/>
              </a:defRPr>
            </a:lvl3pPr>
            <a:lvl4pPr>
              <a:defRPr>
                <a:latin typeface="Avenir Heavy"/>
                <a:cs typeface="Avenir Heavy"/>
              </a:defRPr>
            </a:lvl4pPr>
            <a:lvl5pPr>
              <a:defRPr>
                <a:latin typeface="Avenir Heavy"/>
                <a:cs typeface="Avenir Heavy"/>
              </a:defRPr>
            </a:lvl5pPr>
          </a:lstStyle>
          <a:p>
            <a:pPr lvl="0"/>
            <a:r>
              <a:rPr lang="en-US" dirty="0"/>
              <a:t>Body text</a:t>
            </a:r>
          </a:p>
          <a:p>
            <a:pPr lvl="1"/>
            <a:r>
              <a:rPr lang="en-US" dirty="0">
                <a:latin typeface="Avenir Book"/>
                <a:cs typeface="Avenir Book"/>
              </a:rPr>
              <a:t>Sub text</a:t>
            </a:r>
            <a:endParaRPr lang="en-US" dirty="0"/>
          </a:p>
          <a:p>
            <a:pPr lvl="0"/>
            <a:endParaRPr lang="en-US" dirty="0"/>
          </a:p>
        </p:txBody>
      </p:sp>
      <p:pic>
        <p:nvPicPr>
          <p:cNvPr id="10" name="Picture 9" descr="logo landscape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419" y="6042840"/>
            <a:ext cx="1719725" cy="514429"/>
          </a:xfrm>
          <a:prstGeom prst="rect">
            <a:avLst/>
          </a:prstGeom>
        </p:spPr>
      </p:pic>
      <p:pic>
        <p:nvPicPr>
          <p:cNvPr id="12" name="Picture 11" descr="Schmidt 1.png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7034" y="6042839"/>
            <a:ext cx="1162612" cy="5144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700583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 b/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1" y="5688218"/>
            <a:ext cx="7288945" cy="1169781"/>
          </a:xfrm>
          <a:prstGeom prst="rect">
            <a:avLst/>
          </a:prstGeom>
          <a:solidFill>
            <a:srgbClr val="1F5AE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>
              <a:solidFill>
                <a:srgbClr val="269E62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856" y="6042840"/>
            <a:ext cx="1718851" cy="514429"/>
          </a:xfrm>
          <a:prstGeom prst="rect">
            <a:avLst/>
          </a:prstGeom>
        </p:spPr>
      </p:pic>
      <p:pic>
        <p:nvPicPr>
          <p:cNvPr id="11" name="Picture 10" descr="Schmidt 1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7034" y="6042839"/>
            <a:ext cx="1162612" cy="514431"/>
          </a:xfrm>
          <a:prstGeom prst="rect">
            <a:avLst/>
          </a:prstGeom>
        </p:spPr>
      </p:pic>
      <p:sp>
        <p:nvSpPr>
          <p:cNvPr id="10" name="Text Placeholder 13"/>
          <p:cNvSpPr>
            <a:spLocks noGrp="1"/>
          </p:cNvSpPr>
          <p:nvPr>
            <p:ph type="body" sz="quarter" idx="10" hasCustomPrompt="1"/>
          </p:nvPr>
        </p:nvSpPr>
        <p:spPr>
          <a:xfrm>
            <a:off x="808654" y="1492897"/>
            <a:ext cx="6480292" cy="1458343"/>
          </a:xfrm>
        </p:spPr>
        <p:txBody>
          <a:bodyPr/>
          <a:lstStyle>
            <a:lvl1pPr marL="0" indent="0">
              <a:buNone/>
              <a:defRPr b="0" i="0">
                <a:solidFill>
                  <a:srgbClr val="235EE2"/>
                </a:solidFill>
                <a:latin typeface="Aptos" panose="020B0004020202020204" pitchFamily="34" charset="0"/>
                <a:cs typeface="Aptos" panose="020B0004020202020204" pitchFamily="34" charset="0"/>
              </a:defRPr>
            </a:lvl1pPr>
          </a:lstStyle>
          <a:p>
            <a:pPr lvl="0"/>
            <a:r>
              <a:rPr lang="en-GB" dirty="0"/>
              <a:t>Title</a:t>
            </a:r>
            <a:endParaRPr lang="en-US" dirty="0"/>
          </a:p>
        </p:txBody>
      </p:sp>
      <p:sp>
        <p:nvSpPr>
          <p:cNvPr id="13" name="Text Placeholder 13"/>
          <p:cNvSpPr>
            <a:spLocks noGrp="1"/>
          </p:cNvSpPr>
          <p:nvPr>
            <p:ph type="body" sz="quarter" idx="11" hasCustomPrompt="1"/>
          </p:nvPr>
        </p:nvSpPr>
        <p:spPr>
          <a:xfrm>
            <a:off x="808654" y="3054911"/>
            <a:ext cx="6480292" cy="870859"/>
          </a:xfrm>
        </p:spPr>
        <p:txBody>
          <a:bodyPr>
            <a:normAutofit/>
          </a:bodyPr>
          <a:lstStyle>
            <a:lvl1pPr marL="0" indent="0">
              <a:buNone/>
              <a:defRPr sz="2667" b="0" i="0">
                <a:solidFill>
                  <a:srgbClr val="235EE2"/>
                </a:solidFill>
                <a:latin typeface="Aptos" panose="020B0004020202020204" pitchFamily="34" charset="0"/>
                <a:cs typeface="Aptos" panose="020B0004020202020204" pitchFamily="34" charset="0"/>
              </a:defRPr>
            </a:lvl1pPr>
          </a:lstStyle>
          <a:p>
            <a:pPr lvl="0"/>
            <a:r>
              <a:rPr lang="en-GB" dirty="0"/>
              <a:t>Sub-title</a:t>
            </a:r>
            <a:endParaRPr lang="en-US" dirty="0"/>
          </a:p>
        </p:txBody>
      </p:sp>
      <p:sp>
        <p:nvSpPr>
          <p:cNvPr id="17" name="Text Placeholder 13"/>
          <p:cNvSpPr>
            <a:spLocks noGrp="1"/>
          </p:cNvSpPr>
          <p:nvPr>
            <p:ph type="body" sz="quarter" idx="12" hasCustomPrompt="1"/>
          </p:nvPr>
        </p:nvSpPr>
        <p:spPr>
          <a:xfrm>
            <a:off x="808654" y="4022529"/>
            <a:ext cx="6480292" cy="483811"/>
          </a:xfrm>
        </p:spPr>
        <p:txBody>
          <a:bodyPr>
            <a:normAutofit/>
          </a:bodyPr>
          <a:lstStyle>
            <a:lvl1pPr marL="0" indent="0">
              <a:buNone/>
              <a:defRPr sz="2133" b="0">
                <a:solidFill>
                  <a:srgbClr val="235EE2"/>
                </a:solidFill>
                <a:latin typeface="Helvetica Light"/>
                <a:cs typeface="Helvetica Light"/>
              </a:defRPr>
            </a:lvl1pPr>
          </a:lstStyle>
          <a:p>
            <a:pPr lvl="0"/>
            <a:r>
              <a:rPr lang="en-GB"/>
              <a:t>Sub-text</a:t>
            </a:r>
            <a:endParaRPr lang="en-US"/>
          </a:p>
        </p:txBody>
      </p:sp>
      <p:pic>
        <p:nvPicPr>
          <p:cNvPr id="18" name="Picture 17" descr="colours_1.png"/>
          <p:cNvPicPr>
            <a:picLocks noChangeAspect="1"/>
          </p:cNvPicPr>
          <p:nvPr userDrawn="1"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914"/>
          <a:stretch/>
        </p:blipFill>
        <p:spPr>
          <a:xfrm>
            <a:off x="7288946" y="22435"/>
            <a:ext cx="4903055" cy="6835564"/>
          </a:xfrm>
          <a:prstGeom prst="rect">
            <a:avLst/>
          </a:prstGeom>
        </p:spPr>
      </p:pic>
      <p:cxnSp>
        <p:nvCxnSpPr>
          <p:cNvPr id="19" name="Straight Connector 18"/>
          <p:cNvCxnSpPr/>
          <p:nvPr userDrawn="1"/>
        </p:nvCxnSpPr>
        <p:spPr>
          <a:xfrm>
            <a:off x="808654" y="2999615"/>
            <a:ext cx="6480292" cy="0"/>
          </a:xfrm>
          <a:prstGeom prst="line">
            <a:avLst/>
          </a:prstGeom>
          <a:ln>
            <a:solidFill>
              <a:srgbClr val="235EE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388609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AC16F7-69C4-ABA0-D6F6-B1F1C66150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46DABB-96C0-BF5C-8BF3-92E56A9B46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4484AF-DB96-E112-90D5-E48D046408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40454-21E4-9547-8D60-F76BC3A53DAF}" type="datetimeFigureOut">
              <a:rPr lang="en-US" smtClean="0"/>
              <a:t>4/29/24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E27FB6-EECD-F7BF-2D91-C46D3D6A72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4DAB07-376B-156C-191B-D2B5C38EFB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27342F-C0D5-7B42-890B-BE3979060D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30529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CC3B20-4155-219C-49A1-398DACDDEB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EB0EBBE-A79D-2668-7C67-98B04B5CE4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95591C-448F-D8AB-AFC4-F934D3EE86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40454-21E4-9547-8D60-F76BC3A53DAF}" type="datetimeFigureOut">
              <a:rPr lang="en-US" smtClean="0"/>
              <a:t>4/29/24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1D43A0-36FD-ACF1-3659-DFDA9EAE3E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E6CCF3-7EF9-A0B3-DCAB-C6672CA481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27342F-C0D5-7B42-890B-BE3979060D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66816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33D7E3-4734-CD65-1395-8884B08940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BE3D9F-F019-FFE4-0401-FB6E8887789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6E2F210-1186-1B8B-5AB2-F241737FB7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B075D52-121F-8A91-D325-6F0267A484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40454-21E4-9547-8D60-F76BC3A53DAF}" type="datetimeFigureOut">
              <a:rPr lang="en-US" smtClean="0"/>
              <a:t>4/29/24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39C9F23-D3E6-439B-DE55-D9B5264366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1929B1C-AD5F-5CDB-A542-F98037C64F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27342F-C0D5-7B42-890B-BE3979060D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39747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43630D-A057-4C2F-271C-887946EB57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7E9E75-4EA2-432A-EB58-B9D3DA1BDA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C4E5570-A9C6-E16B-A105-929DE4A1D8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C6E95EA-EB18-0CB9-8775-636A8616C5C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693172D-4B5A-1210-FF5B-6E295D6AB43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B6F4756-EA15-7EDA-9046-B02DC0220A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40454-21E4-9547-8D60-F76BC3A53DAF}" type="datetimeFigureOut">
              <a:rPr lang="en-US" smtClean="0"/>
              <a:t>4/29/24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C467F25-DB04-8E74-75A2-F0A9F965AB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6DFF820-5E8C-130C-78D7-358CA4F897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27342F-C0D5-7B42-890B-BE3979060D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27289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62A7F4-421B-7B0E-6930-3B61E9C7C3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AF9F37D-F20F-5FA7-6696-AB66A30D57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40454-21E4-9547-8D60-F76BC3A53DAF}" type="datetimeFigureOut">
              <a:rPr lang="en-US" smtClean="0"/>
              <a:t>4/29/24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97A7F0F-9063-5EC9-007A-9854392569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275F451-1628-6076-B21C-8AEFCD3EFC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27342F-C0D5-7B42-890B-BE3979060D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49067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778D743-8514-8957-F241-F725D85C1B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40454-21E4-9547-8D60-F76BC3A53DAF}" type="datetimeFigureOut">
              <a:rPr lang="en-US" smtClean="0"/>
              <a:t>4/29/24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4B1E9EA-1245-36E9-44A9-7DD1ECF8C8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37A8994-FDE1-538A-BA1D-E758D8F318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27342F-C0D5-7B42-890B-BE3979060D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65405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544723-18B2-CF50-C728-E201DC42B8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8A8605-E480-B964-8F1F-25DA0B2BE7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385D734-215B-B677-BF19-11D78CED9E4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8BFE73A-12B4-B042-F73A-E655F7023B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40454-21E4-9547-8D60-F76BC3A53DAF}" type="datetimeFigureOut">
              <a:rPr lang="en-US" smtClean="0"/>
              <a:t>4/29/24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F726A58-2EDF-6003-835E-208A247897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4982041-BDC2-D753-0497-D4C90470C7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27342F-C0D5-7B42-890B-BE3979060D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78064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607A1C-8284-030E-CF3D-CB87EAA44E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37BFA3D-48A8-3A50-D3FB-F676DDE9856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74450CF-8097-4021-4052-6B0804F86DA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151BF46-653D-4A89-765F-7A9D443A97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40454-21E4-9547-8D60-F76BC3A53DAF}" type="datetimeFigureOut">
              <a:rPr lang="en-US" smtClean="0"/>
              <a:t>4/29/24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441BCE4-1794-3332-9FEB-D7FE52267F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05E4A3E-133A-329B-5C20-EBBDE4DB84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27342F-C0D5-7B42-890B-BE3979060D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8087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F40EA1F-C503-B4BB-F91C-DF3ADF5F6E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F316AA5-5F04-9383-B384-07C738DB85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3F70F8-62D5-57EF-3043-8A5468A864F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5A40454-21E4-9547-8D60-F76BC3A53DAF}" type="datetimeFigureOut">
              <a:rPr lang="en-US" smtClean="0"/>
              <a:t>4/29/24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A44C32-A88E-6A50-D72B-B56637B9443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6BF56B-22F5-FF0B-8BC9-1A3891F0B26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C27342F-C0D5-7B42-890B-BE3979060D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86603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1" r:id="rId12"/>
    <p:sldLayoutId id="2147483662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4E1B8A-DF12-1B91-E4D6-7E855AFAFF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0C1CA23B-B931-1BA6-F5ED-7D82DD946D5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 vert="horz" lIns="121920" tIns="60960" rIns="121920" bIns="60960" rtlCol="0" anchor="t">
            <a:normAutofit/>
          </a:bodyPr>
          <a:lstStyle/>
          <a:p>
            <a:r>
              <a:rPr lang="en-GB" dirty="0"/>
              <a:t>Documentation and styling</a:t>
            </a:r>
          </a:p>
        </p:txBody>
      </p:sp>
    </p:spTree>
    <p:extLst>
      <p:ext uri="{BB962C8B-B14F-4D97-AF65-F5344CB8AC3E}">
        <p14:creationId xmlns:p14="http://schemas.microsoft.com/office/powerpoint/2010/main" val="33532035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FA3F744-9E05-2118-511F-5F3C39AC681C}"/>
              </a:ext>
            </a:extLst>
          </p:cNvPr>
          <p:cNvSpPr/>
          <p:nvPr/>
        </p:nvSpPr>
        <p:spPr>
          <a:xfrm>
            <a:off x="586369" y="3613984"/>
            <a:ext cx="5098474" cy="2287066"/>
          </a:xfrm>
          <a:prstGeom prst="rect">
            <a:avLst/>
          </a:prstGeom>
          <a:solidFill>
            <a:schemeClr val="accent1">
              <a:alpha val="2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2E2347EB-88A3-6EB9-16F5-407343EF321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Docstrings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A5A3FBE-5E87-4740-5955-E42577EA38D9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We use typing and docstrings to help with readability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2C7C806-DD97-979C-1474-9AB3BFD9C10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dirty="0"/>
              <a:t>A docstring provides three things:</a:t>
            </a:r>
          </a:p>
          <a:p>
            <a:pPr lvl="1"/>
            <a:r>
              <a:rPr lang="en-GB" dirty="0"/>
              <a:t>A high-level overview of what the function does.</a:t>
            </a:r>
          </a:p>
          <a:p>
            <a:pPr lvl="1"/>
            <a:r>
              <a:rPr lang="en-GB" dirty="0"/>
              <a:t>The arguments.</a:t>
            </a:r>
          </a:p>
          <a:p>
            <a:pPr lvl="1"/>
            <a:r>
              <a:rPr lang="en-GB" dirty="0"/>
              <a:t>The output (either returned objects or exceptions).</a:t>
            </a:r>
          </a:p>
          <a:p>
            <a:r>
              <a:rPr lang="en-GB" dirty="0"/>
              <a:t>There are a number of conventions for docstrings:</a:t>
            </a: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5" name="Text Placeholder 3">
            <a:extLst>
              <a:ext uri="{FF2B5EF4-FFF2-40B4-BE49-F238E27FC236}">
                <a16:creationId xmlns:a16="http://schemas.microsoft.com/office/drawing/2014/main" id="{586E2A3D-12FF-BED3-0A13-A1A88A5C283A}"/>
              </a:ext>
            </a:extLst>
          </p:cNvPr>
          <p:cNvSpPr txBox="1">
            <a:spLocks/>
          </p:cNvSpPr>
          <p:nvPr/>
        </p:nvSpPr>
        <p:spPr>
          <a:xfrm>
            <a:off x="637308" y="3775513"/>
            <a:ext cx="4996596" cy="2146812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380990" indent="-38099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235EE2"/>
              </a:buClr>
              <a:buSzPct val="70000"/>
              <a:buFont typeface="Courier New"/>
              <a:buChar char="o"/>
              <a:defRPr sz="1867" b="0" i="0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ea typeface="+mn-ea"/>
                <a:cs typeface="Aptos" panose="020B00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235EE2"/>
              </a:buClr>
              <a:buSzPct val="70000"/>
              <a:buFont typeface="Arial" panose="020B0604020202020204" pitchFamily="34" charset="0"/>
              <a:buChar char="•"/>
              <a:defRPr sz="16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Helvetica Light"/>
                <a:ea typeface="+mn-ea"/>
                <a:cs typeface="Helvetica Light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venir Heavy"/>
                <a:ea typeface="+mn-ea"/>
                <a:cs typeface="Avenir Heavy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venir Heavy"/>
                <a:ea typeface="+mn-ea"/>
                <a:cs typeface="Avenir Heavy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venir Heavy"/>
                <a:ea typeface="+mn-ea"/>
                <a:cs typeface="Avenir Heavy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Font typeface="Courier New"/>
              <a:buNone/>
            </a:pPr>
            <a:r>
              <a:rPr lang="en-GB" dirty="0"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"""</a:t>
            </a:r>
          </a:p>
          <a:p>
            <a:pPr marL="0" indent="0">
              <a:spcBef>
                <a:spcPts val="0"/>
              </a:spcBef>
              <a:buFont typeface="Courier New"/>
              <a:buNone/>
            </a:pPr>
            <a:r>
              <a:rPr lang="en-GB" dirty="0"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This is an example of Google style. This is the default in </a:t>
            </a:r>
            <a:r>
              <a:rPr lang="en-GB" dirty="0" err="1"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VSCode</a:t>
            </a:r>
            <a:r>
              <a:rPr lang="en-GB" dirty="0"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.</a:t>
            </a:r>
          </a:p>
          <a:p>
            <a:pPr marL="0" indent="0">
              <a:spcBef>
                <a:spcPts val="0"/>
              </a:spcBef>
              <a:buFont typeface="Courier New"/>
              <a:buNone/>
            </a:pPr>
            <a:endParaRPr lang="en-GB" dirty="0">
              <a:effectLst/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spcBef>
                <a:spcPts val="0"/>
              </a:spcBef>
              <a:buFont typeface="Courier New"/>
              <a:buNone/>
            </a:pPr>
            <a:r>
              <a:rPr lang="en-GB" dirty="0" err="1"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Args</a:t>
            </a:r>
            <a:r>
              <a:rPr lang="en-GB" dirty="0"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:</a:t>
            </a:r>
          </a:p>
          <a:p>
            <a:pPr marL="0" indent="0">
              <a:spcBef>
                <a:spcPts val="0"/>
              </a:spcBef>
              <a:buFont typeface="Courier New"/>
              <a:buNone/>
            </a:pPr>
            <a:r>
              <a:rPr lang="en-GB" dirty="0">
                <a:latin typeface="Consolas" panose="020B0609020204030204" pitchFamily="49" charset="0"/>
                <a:cs typeface="Consolas" panose="020B0609020204030204" pitchFamily="49" charset="0"/>
              </a:rPr>
              <a:t>      </a:t>
            </a:r>
            <a:r>
              <a:rPr lang="en-GB" dirty="0"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param1: This is the first param.</a:t>
            </a:r>
          </a:p>
          <a:p>
            <a:pPr marL="0" indent="0">
              <a:spcBef>
                <a:spcPts val="0"/>
              </a:spcBef>
              <a:buFont typeface="Courier New"/>
              <a:buNone/>
            </a:pPr>
            <a:r>
              <a:rPr lang="en-GB" dirty="0">
                <a:latin typeface="Consolas" panose="020B0609020204030204" pitchFamily="49" charset="0"/>
                <a:cs typeface="Consolas" panose="020B0609020204030204" pitchFamily="49" charset="0"/>
              </a:rPr>
              <a:t>      </a:t>
            </a:r>
            <a:r>
              <a:rPr lang="en-GB" dirty="0"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param2: This is a second param.</a:t>
            </a:r>
          </a:p>
          <a:p>
            <a:pPr marL="0" indent="0">
              <a:spcBef>
                <a:spcPts val="0"/>
              </a:spcBef>
              <a:buFont typeface="Courier New"/>
              <a:buNone/>
            </a:pPr>
            <a:endParaRPr lang="en-GB" dirty="0">
              <a:effectLst/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spcBef>
                <a:spcPts val="0"/>
              </a:spcBef>
              <a:buFont typeface="Courier New"/>
              <a:buNone/>
            </a:pPr>
            <a:r>
              <a:rPr lang="en-GB" dirty="0"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Returns:</a:t>
            </a:r>
          </a:p>
          <a:p>
            <a:pPr marL="0" indent="0">
              <a:spcBef>
                <a:spcPts val="0"/>
              </a:spcBef>
              <a:buFont typeface="Courier New"/>
              <a:buNone/>
            </a:pPr>
            <a:r>
              <a:rPr lang="en-GB" dirty="0"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      This is a description of what is returned.</a:t>
            </a:r>
          </a:p>
          <a:p>
            <a:pPr marL="0" indent="0">
              <a:spcBef>
                <a:spcPts val="0"/>
              </a:spcBef>
              <a:buFont typeface="Courier New"/>
              <a:buNone/>
            </a:pPr>
            <a:endParaRPr lang="en-GB" dirty="0">
              <a:effectLst/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spcBef>
                <a:spcPts val="0"/>
              </a:spcBef>
              <a:buFont typeface="Courier New"/>
              <a:buNone/>
            </a:pPr>
            <a:r>
              <a:rPr lang="en-GB" dirty="0"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Raises:</a:t>
            </a:r>
          </a:p>
          <a:p>
            <a:pPr marL="0" indent="0">
              <a:spcBef>
                <a:spcPts val="0"/>
              </a:spcBef>
              <a:buFont typeface="Courier New"/>
              <a:buNone/>
            </a:pPr>
            <a:r>
              <a:rPr lang="en-GB" dirty="0"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      </a:t>
            </a:r>
            <a:r>
              <a:rPr lang="en-GB" dirty="0" err="1"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KeyError</a:t>
            </a:r>
            <a:r>
              <a:rPr lang="en-GB" dirty="0"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: Raises an exception.</a:t>
            </a:r>
          </a:p>
          <a:p>
            <a:pPr marL="0" indent="0">
              <a:spcBef>
                <a:spcPts val="0"/>
              </a:spcBef>
              <a:buFont typeface="Courier New"/>
              <a:buNone/>
            </a:pPr>
            <a:r>
              <a:rPr lang="en-GB" dirty="0"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"""</a:t>
            </a:r>
            <a:endParaRPr lang="en-GB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DA79987-3C7A-262F-EA44-C9DBD4BB45ED}"/>
              </a:ext>
            </a:extLst>
          </p:cNvPr>
          <p:cNvSpPr/>
          <p:nvPr/>
        </p:nvSpPr>
        <p:spPr>
          <a:xfrm>
            <a:off x="6133013" y="3613984"/>
            <a:ext cx="5289589" cy="2287066"/>
          </a:xfrm>
          <a:prstGeom prst="rect">
            <a:avLst/>
          </a:prstGeom>
          <a:solidFill>
            <a:schemeClr val="accent1">
              <a:alpha val="2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 Placeholder 3">
            <a:extLst>
              <a:ext uri="{FF2B5EF4-FFF2-40B4-BE49-F238E27FC236}">
                <a16:creationId xmlns:a16="http://schemas.microsoft.com/office/drawing/2014/main" id="{0A15CDD2-B84E-C5FF-1F96-295C9BE9B794}"/>
              </a:ext>
            </a:extLst>
          </p:cNvPr>
          <p:cNvSpPr txBox="1">
            <a:spLocks/>
          </p:cNvSpPr>
          <p:nvPr/>
        </p:nvSpPr>
        <p:spPr>
          <a:xfrm>
            <a:off x="6183953" y="3775513"/>
            <a:ext cx="5289590" cy="21468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80990" indent="-38099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235EE2"/>
              </a:buClr>
              <a:buSzPct val="70000"/>
              <a:buFont typeface="Courier New"/>
              <a:buChar char="o"/>
              <a:defRPr sz="1867" b="0" i="0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ea typeface="+mn-ea"/>
                <a:cs typeface="Aptos" panose="020B00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235EE2"/>
              </a:buClr>
              <a:buSzPct val="70000"/>
              <a:buFont typeface="Arial" panose="020B0604020202020204" pitchFamily="34" charset="0"/>
              <a:buChar char="•"/>
              <a:defRPr sz="16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Helvetica Light"/>
                <a:ea typeface="+mn-ea"/>
                <a:cs typeface="Helvetica Light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venir Heavy"/>
                <a:ea typeface="+mn-ea"/>
                <a:cs typeface="Avenir Heavy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venir Heavy"/>
                <a:ea typeface="+mn-ea"/>
                <a:cs typeface="Avenir Heavy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venir Heavy"/>
                <a:ea typeface="+mn-ea"/>
                <a:cs typeface="Avenir Heavy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Font typeface="Courier New"/>
              <a:buNone/>
            </a:pPr>
            <a:r>
              <a:rPr lang="en-GB" sz="1400" dirty="0"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"""</a:t>
            </a:r>
          </a:p>
          <a:p>
            <a:pPr marL="0" indent="0">
              <a:spcBef>
                <a:spcPts val="0"/>
              </a:spcBef>
              <a:buFont typeface="Courier New"/>
              <a:buNone/>
            </a:pPr>
            <a:r>
              <a:rPr lang="en-GB" sz="1400" dirty="0"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This is an example of </a:t>
            </a:r>
            <a:r>
              <a:rPr lang="en-GB" sz="1400" dirty="0" err="1"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reST</a:t>
            </a:r>
            <a:r>
              <a:rPr lang="en-GB" sz="1400" dirty="0"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 style. This is the default in PyCharm.</a:t>
            </a:r>
          </a:p>
          <a:p>
            <a:pPr marL="0" indent="0">
              <a:spcBef>
                <a:spcPts val="0"/>
              </a:spcBef>
              <a:buFont typeface="Courier New"/>
              <a:buNone/>
            </a:pPr>
            <a:endParaRPr lang="en-GB" sz="1400" dirty="0">
              <a:effectLst/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spcBef>
                <a:spcPts val="0"/>
              </a:spcBef>
              <a:buFont typeface="Courier New"/>
              <a:buNone/>
            </a:pPr>
            <a:r>
              <a:rPr lang="en-GB" sz="1400" dirty="0"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:param param1: this is a first param</a:t>
            </a:r>
          </a:p>
          <a:p>
            <a:pPr marL="0" indent="0">
              <a:spcBef>
                <a:spcPts val="0"/>
              </a:spcBef>
              <a:buFont typeface="Courier New"/>
              <a:buNone/>
            </a:pPr>
            <a:r>
              <a:rPr lang="en-GB" sz="1400" dirty="0"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:param param2: this is a second param</a:t>
            </a:r>
          </a:p>
          <a:p>
            <a:pPr marL="0" indent="0">
              <a:spcBef>
                <a:spcPts val="0"/>
              </a:spcBef>
              <a:buFont typeface="Courier New"/>
              <a:buNone/>
            </a:pPr>
            <a:r>
              <a:rPr lang="en-GB" sz="1400" dirty="0"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:returns: this is a description of what is returned</a:t>
            </a:r>
          </a:p>
          <a:p>
            <a:pPr marL="0" indent="0">
              <a:spcBef>
                <a:spcPts val="0"/>
              </a:spcBef>
              <a:buFont typeface="Courier New"/>
              <a:buNone/>
            </a:pPr>
            <a:r>
              <a:rPr lang="en-GB" sz="1400" dirty="0"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:raises </a:t>
            </a:r>
            <a:r>
              <a:rPr lang="en-GB" sz="1400" dirty="0" err="1"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keyError</a:t>
            </a:r>
            <a:r>
              <a:rPr lang="en-GB" sz="1400" dirty="0"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: raises an exception</a:t>
            </a:r>
          </a:p>
          <a:p>
            <a:pPr marL="0" indent="0">
              <a:spcBef>
                <a:spcPts val="0"/>
              </a:spcBef>
              <a:buFont typeface="Courier New"/>
              <a:buNone/>
            </a:pPr>
            <a:r>
              <a:rPr lang="en-GB" sz="1400" dirty="0"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"""</a:t>
            </a:r>
            <a:endParaRPr lang="en-GB" sz="1400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64886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A08F8DC6-320A-DE7F-0A38-BB1E40086AB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Typing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78A2006-B2BD-B408-F6AF-48286D3A3A80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You should always include type hints for your functions!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B83541C-67BA-B9C2-59E8-2BAC7E06EB4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/>
              <a:t>They are a way to specify the expected types of arguments and return values</a:t>
            </a:r>
          </a:p>
          <a:p>
            <a:r>
              <a:rPr lang="en-US" dirty="0"/>
              <a:t>They have no impact on the code runtime, so you should always include them!</a:t>
            </a:r>
          </a:p>
          <a:p>
            <a:r>
              <a:rPr lang="en-US" dirty="0"/>
              <a:t>Benefits</a:t>
            </a:r>
          </a:p>
          <a:p>
            <a:pPr lvl="1"/>
            <a:r>
              <a:rPr lang="en-US" dirty="0"/>
              <a:t>Readability</a:t>
            </a:r>
          </a:p>
          <a:p>
            <a:pPr lvl="1"/>
            <a:r>
              <a:rPr lang="en-US" dirty="0"/>
              <a:t>Catches type-related errors</a:t>
            </a:r>
          </a:p>
          <a:p>
            <a:pPr lvl="1"/>
            <a:r>
              <a:rPr lang="en-US" dirty="0"/>
              <a:t>Better IDE support and autocompletion</a:t>
            </a:r>
          </a:p>
          <a:p>
            <a:pPr lvl="1"/>
            <a:r>
              <a:rPr lang="en-US" dirty="0"/>
              <a:t>Type hints for users</a:t>
            </a:r>
          </a:p>
          <a:p>
            <a:r>
              <a:rPr lang="en-US" dirty="0"/>
              <a:t>Example: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1BA535B-B82B-A453-F418-3D8DB05C3486}"/>
              </a:ext>
            </a:extLst>
          </p:cNvPr>
          <p:cNvSpPr txBox="1"/>
          <p:nvPr/>
        </p:nvSpPr>
        <p:spPr>
          <a:xfrm>
            <a:off x="503659" y="4737217"/>
            <a:ext cx="5925421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def greeting(name: str) -&gt; str:</a:t>
            </a: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       return 'Hello ' + name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1391DB72-7A5D-2C70-6304-5B00AFCC0EDA}"/>
              </a:ext>
            </a:extLst>
          </p:cNvPr>
          <p:cNvGrpSpPr/>
          <p:nvPr/>
        </p:nvGrpSpPr>
        <p:grpSpPr>
          <a:xfrm>
            <a:off x="6608188" y="3062156"/>
            <a:ext cx="3744014" cy="3350121"/>
            <a:chOff x="7305772" y="2720741"/>
            <a:chExt cx="3744014" cy="3350121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EDC9C8C2-A9A2-27D6-4651-858C5A44A93A}"/>
                </a:ext>
              </a:extLst>
            </p:cNvPr>
            <p:cNvSpPr/>
            <p:nvPr/>
          </p:nvSpPr>
          <p:spPr>
            <a:xfrm>
              <a:off x="7305772" y="2720741"/>
              <a:ext cx="3195687" cy="3350121"/>
            </a:xfrm>
            <a:prstGeom prst="rect">
              <a:avLst/>
            </a:prstGeom>
            <a:solidFill>
              <a:schemeClr val="accent1">
                <a:alpha val="25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C03563A4-1386-6780-E18C-53F7D45AA158}"/>
                </a:ext>
              </a:extLst>
            </p:cNvPr>
            <p:cNvSpPr txBox="1"/>
            <p:nvPr/>
          </p:nvSpPr>
          <p:spPr>
            <a:xfrm>
              <a:off x="7409468" y="2822247"/>
              <a:ext cx="3640318" cy="31608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187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Example types:</a:t>
              </a:r>
            </a:p>
            <a:p>
              <a:endParaRPr lang="en-US" sz="187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  <a:p>
              <a:r>
                <a:rPr lang="en-US" dirty="0">
                  <a:latin typeface="Consolas" panose="020B0609020204030204" pitchFamily="49" charset="0"/>
                  <a:cs typeface="Consolas" panose="020B0609020204030204" pitchFamily="49" charset="0"/>
                </a:rPr>
                <a:t>str</a:t>
              </a:r>
            </a:p>
            <a:p>
              <a:r>
                <a:rPr lang="en-US" dirty="0">
                  <a:latin typeface="Consolas" panose="020B0609020204030204" pitchFamily="49" charset="0"/>
                  <a:cs typeface="Consolas" panose="020B0609020204030204" pitchFamily="49" charset="0"/>
                </a:rPr>
                <a:t>int</a:t>
              </a:r>
            </a:p>
            <a:p>
              <a:r>
                <a:rPr lang="en-US" dirty="0">
                  <a:latin typeface="Consolas" panose="020B0609020204030204" pitchFamily="49" charset="0"/>
                  <a:cs typeface="Consolas" panose="020B0609020204030204" pitchFamily="49" charset="0"/>
                </a:rPr>
                <a:t>float</a:t>
              </a:r>
            </a:p>
            <a:p>
              <a:r>
                <a:rPr lang="en-US" dirty="0">
                  <a:latin typeface="Consolas" panose="020B0609020204030204" pitchFamily="49" charset="0"/>
                  <a:cs typeface="Consolas" panose="020B0609020204030204" pitchFamily="49" charset="0"/>
                </a:rPr>
                <a:t>bool</a:t>
              </a:r>
            </a:p>
            <a:p>
              <a:r>
                <a:rPr lang="en-US" dirty="0">
                  <a:latin typeface="Consolas" panose="020B0609020204030204" pitchFamily="49" charset="0"/>
                  <a:cs typeface="Consolas" panose="020B0609020204030204" pitchFamily="49" charset="0"/>
                </a:rPr>
                <a:t>list, tuple, set, </a:t>
              </a:r>
              <a:r>
                <a:rPr lang="en-US" dirty="0" err="1">
                  <a:latin typeface="Consolas" panose="020B0609020204030204" pitchFamily="49" charset="0"/>
                  <a:cs typeface="Consolas" panose="020B0609020204030204" pitchFamily="49" charset="0"/>
                </a:rPr>
                <a:t>dict</a:t>
              </a:r>
              <a:endParaRPr lang="en-US" dirty="0">
                <a:latin typeface="Consolas" panose="020B0609020204030204" pitchFamily="49" charset="0"/>
                <a:cs typeface="Consolas" panose="020B0609020204030204" pitchFamily="49" charset="0"/>
              </a:endParaRPr>
            </a:p>
            <a:p>
              <a:r>
                <a:rPr lang="en-US" dirty="0">
                  <a:latin typeface="Consolas" panose="020B0609020204030204" pitchFamily="49" charset="0"/>
                  <a:cs typeface="Consolas" panose="020B0609020204030204" pitchFamily="49" charset="0"/>
                </a:rPr>
                <a:t>Optional[type]</a:t>
              </a:r>
            </a:p>
            <a:p>
              <a:r>
                <a:rPr lang="en-US" dirty="0">
                  <a:latin typeface="Consolas" panose="020B0609020204030204" pitchFamily="49" charset="0"/>
                  <a:cs typeface="Consolas" panose="020B0609020204030204" pitchFamily="49" charset="0"/>
                </a:rPr>
                <a:t>Union[type1, type2, …]</a:t>
              </a:r>
            </a:p>
            <a:p>
              <a:r>
                <a:rPr lang="en-US" dirty="0">
                  <a:latin typeface="Consolas" panose="020B0609020204030204" pitchFamily="49" charset="0"/>
                  <a:cs typeface="Consolas" panose="020B0609020204030204" pitchFamily="49" charset="0"/>
                </a:rPr>
                <a:t>Any</a:t>
              </a:r>
            </a:p>
            <a:p>
              <a:r>
                <a:rPr lang="en-US" dirty="0">
                  <a:latin typeface="Consolas" panose="020B0609020204030204" pitchFamily="49" charset="0"/>
                  <a:cs typeface="Consolas" panose="020B0609020204030204" pitchFamily="49" charset="0"/>
                </a:rPr>
                <a:t>None</a:t>
              </a:r>
            </a:p>
          </p:txBody>
        </p:sp>
      </p:grpSp>
      <p:sp>
        <p:nvSpPr>
          <p:cNvPr id="9" name="Rectangle 8">
            <a:extLst>
              <a:ext uri="{FF2B5EF4-FFF2-40B4-BE49-F238E27FC236}">
                <a16:creationId xmlns:a16="http://schemas.microsoft.com/office/drawing/2014/main" id="{B2C2F391-93FF-1685-1D13-43957A3C06A5}"/>
              </a:ext>
            </a:extLst>
          </p:cNvPr>
          <p:cNvSpPr/>
          <p:nvPr/>
        </p:nvSpPr>
        <p:spPr>
          <a:xfrm>
            <a:off x="503659" y="4594026"/>
            <a:ext cx="4077768" cy="1028588"/>
          </a:xfrm>
          <a:prstGeom prst="rect">
            <a:avLst/>
          </a:prstGeom>
          <a:solidFill>
            <a:schemeClr val="accent1">
              <a:alpha val="2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71490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19188</TotalTime>
  <Words>301</Words>
  <Application>Microsoft Macintosh PowerPoint</Application>
  <PresentationFormat>Widescreen</PresentationFormat>
  <Paragraphs>56</Paragraphs>
  <Slides>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2" baseType="lpstr">
      <vt:lpstr>Aptos</vt:lpstr>
      <vt:lpstr>Aptos Display</vt:lpstr>
      <vt:lpstr>Arial</vt:lpstr>
      <vt:lpstr>Avenir Book</vt:lpstr>
      <vt:lpstr>Avenir Heavy</vt:lpstr>
      <vt:lpstr>Consolas</vt:lpstr>
      <vt:lpstr>Courier New</vt:lpstr>
      <vt:lpstr>Helvetica Light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Ryan Daniels</dc:creator>
  <cp:lastModifiedBy>Ryan Daniels</cp:lastModifiedBy>
  <cp:revision>24</cp:revision>
  <dcterms:created xsi:type="dcterms:W3CDTF">2024-02-29T13:33:43Z</dcterms:created>
  <dcterms:modified xsi:type="dcterms:W3CDTF">2024-04-29T14:01:23Z</dcterms:modified>
</cp:coreProperties>
</file>