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42" r:id="rId2"/>
    <p:sldId id="343" r:id="rId3"/>
    <p:sldId id="344" r:id="rId4"/>
    <p:sldId id="345" r:id="rId5"/>
    <p:sldId id="346" r:id="rId6"/>
    <p:sldId id="34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1"/>
    <p:restoredTop sz="94194"/>
  </p:normalViewPr>
  <p:slideViewPr>
    <p:cSldViewPr snapToGrid="0">
      <p:cViewPr varScale="1">
        <p:scale>
          <a:sx n="73" d="100"/>
          <a:sy n="73" d="100"/>
        </p:scale>
        <p:origin x="14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2E44F-959D-364B-A5A1-526245429FE3}"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109F4-3215-C043-BEF3-5318F09F5B14}" type="slidenum">
              <a:rPr lang="en-US" smtClean="0"/>
              <a:t>‹#›</a:t>
            </a:fld>
            <a:endParaRPr lang="en-US"/>
          </a:p>
        </p:txBody>
      </p:sp>
    </p:spTree>
    <p:extLst>
      <p:ext uri="{BB962C8B-B14F-4D97-AF65-F5344CB8AC3E}">
        <p14:creationId xmlns:p14="http://schemas.microsoft.com/office/powerpoint/2010/main" val="100865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adhering to the tenets of TDD is rewarding in the long-term, it’s not always possible in a research environment, especially with machine learning software. My advice would be to just apply it selectively to those parts of your project where you think you can. More and more journals are requiring it on their checklist for submitted code, so it is a good idea to have some unit testing for crucial parts of code. So here is the absolute ideal way to go about this.</a:t>
            </a:r>
          </a:p>
        </p:txBody>
      </p:sp>
      <p:sp>
        <p:nvSpPr>
          <p:cNvPr id="4" name="Slide Number Placeholder 3"/>
          <p:cNvSpPr>
            <a:spLocks noGrp="1"/>
          </p:cNvSpPr>
          <p:nvPr>
            <p:ph type="sldNum" sz="quarter" idx="5"/>
          </p:nvPr>
        </p:nvSpPr>
        <p:spPr/>
        <p:txBody>
          <a:bodyPr/>
          <a:lstStyle/>
          <a:p>
            <a:fld id="{1A259368-B965-C44B-9BE3-5DA57FF1E59C}" type="slidenum">
              <a:rPr lang="en-US" smtClean="0"/>
              <a:t>4</a:t>
            </a:fld>
            <a:endParaRPr lang="en-US"/>
          </a:p>
        </p:txBody>
      </p:sp>
    </p:spTree>
    <p:extLst>
      <p:ext uri="{BB962C8B-B14F-4D97-AF65-F5344CB8AC3E}">
        <p14:creationId xmlns:p14="http://schemas.microsoft.com/office/powerpoint/2010/main" val="61600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59368-B965-C44B-9BE3-5DA57FF1E59C}" type="slidenum">
              <a:rPr lang="en-US" smtClean="0"/>
              <a:t>6</a:t>
            </a:fld>
            <a:endParaRPr lang="en-US"/>
          </a:p>
        </p:txBody>
      </p:sp>
    </p:spTree>
    <p:extLst>
      <p:ext uri="{BB962C8B-B14F-4D97-AF65-F5344CB8AC3E}">
        <p14:creationId xmlns:p14="http://schemas.microsoft.com/office/powerpoint/2010/main" val="246624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E4AF-78C5-06E4-B334-720536A57D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25A9BD-B0C9-0AF7-F271-00772B70F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EE962F7-B605-CFFF-25F9-74E2A2B0B0A9}"/>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5" name="Footer Placeholder 4">
            <a:extLst>
              <a:ext uri="{FF2B5EF4-FFF2-40B4-BE49-F238E27FC236}">
                <a16:creationId xmlns:a16="http://schemas.microsoft.com/office/drawing/2014/main" id="{A95BD214-8CCB-AFD0-85D6-BF1321288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17C05-6C93-885A-A5E8-F5076A8A0011}"/>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147429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EB14-7FC1-4528-5339-82F249BA98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08BAD9-0BA1-8ED7-A2DD-DC2DC4D43E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DA588E-1A25-86BA-0883-6D18162E57A0}"/>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5" name="Footer Placeholder 4">
            <a:extLst>
              <a:ext uri="{FF2B5EF4-FFF2-40B4-BE49-F238E27FC236}">
                <a16:creationId xmlns:a16="http://schemas.microsoft.com/office/drawing/2014/main" id="{5CCA68CD-28E4-E12D-7A8A-C21206BBF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8CB69-77EF-300E-C8A6-D61F8A770756}"/>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385772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63C53-8FD4-F229-A9E1-8D11B67437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DB3738-5BB6-C650-C716-02ED009EF76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8C40B6-B060-56A4-AA82-C44B97C67912}"/>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5" name="Footer Placeholder 4">
            <a:extLst>
              <a:ext uri="{FF2B5EF4-FFF2-40B4-BE49-F238E27FC236}">
                <a16:creationId xmlns:a16="http://schemas.microsoft.com/office/drawing/2014/main" id="{A415DC81-5B6E-F496-F73E-38BECEA93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507F8-CEB4-A09D-9FA9-1E09ABB54A27}"/>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174524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w">
    <p:spTree>
      <p:nvGrpSpPr>
        <p:cNvPr id="1" name=""/>
        <p:cNvGrpSpPr/>
        <p:nvPr/>
      </p:nvGrpSpPr>
      <p:grpSpPr>
        <a:xfrm>
          <a:off x="0" y="0"/>
          <a:ext cx="0" cy="0"/>
          <a:chOff x="0" y="0"/>
          <a:chExt cx="0" cy="0"/>
        </a:xfrm>
      </p:grpSpPr>
      <p:sp>
        <p:nvSpPr>
          <p:cNvPr id="12" name="Rectangle 11"/>
          <p:cNvSpPr/>
          <p:nvPr userDrawn="1"/>
        </p:nvSpPr>
        <p:spPr>
          <a:xfrm>
            <a:off x="1" y="5688218"/>
            <a:ext cx="7288945" cy="1169781"/>
          </a:xfrm>
          <a:prstGeom prst="rect">
            <a:avLst/>
          </a:prstGeom>
          <a:solidFill>
            <a:srgbClr val="1F5A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269E62"/>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856" y="6042840"/>
            <a:ext cx="1718851" cy="514429"/>
          </a:xfrm>
          <a:prstGeom prst="rect">
            <a:avLst/>
          </a:prstGeom>
        </p:spPr>
      </p:pic>
      <p:pic>
        <p:nvPicPr>
          <p:cNvPr id="11" name="Picture 10" descr="Schmidt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7034" y="6042839"/>
            <a:ext cx="1162612" cy="514431"/>
          </a:xfrm>
          <a:prstGeom prst="rect">
            <a:avLst/>
          </a:prstGeom>
        </p:spPr>
      </p:pic>
      <p:sp>
        <p:nvSpPr>
          <p:cNvPr id="10" name="Text Placeholder 13"/>
          <p:cNvSpPr>
            <a:spLocks noGrp="1"/>
          </p:cNvSpPr>
          <p:nvPr>
            <p:ph type="body" sz="quarter" idx="10" hasCustomPrompt="1"/>
          </p:nvPr>
        </p:nvSpPr>
        <p:spPr>
          <a:xfrm>
            <a:off x="808654" y="1492897"/>
            <a:ext cx="6480292" cy="1458343"/>
          </a:xfrm>
        </p:spPr>
        <p:txBody>
          <a:bodyPr/>
          <a:lstStyle>
            <a:lvl1pPr marL="0" indent="0">
              <a:buNone/>
              <a:defRPr b="0" i="0">
                <a:solidFill>
                  <a:srgbClr val="235EE2"/>
                </a:solidFill>
                <a:latin typeface="Aptos" panose="020B0004020202020204" pitchFamily="34" charset="0"/>
                <a:cs typeface="Aptos" panose="020B0004020202020204" pitchFamily="34" charset="0"/>
              </a:defRPr>
            </a:lvl1pPr>
          </a:lstStyle>
          <a:p>
            <a:pPr lvl="0"/>
            <a:r>
              <a:rPr lang="en-GB" dirty="0"/>
              <a:t>Title</a:t>
            </a:r>
            <a:endParaRPr lang="en-US" dirty="0"/>
          </a:p>
        </p:txBody>
      </p:sp>
      <p:sp>
        <p:nvSpPr>
          <p:cNvPr id="13" name="Text Placeholder 13"/>
          <p:cNvSpPr>
            <a:spLocks noGrp="1"/>
          </p:cNvSpPr>
          <p:nvPr>
            <p:ph type="body" sz="quarter" idx="11" hasCustomPrompt="1"/>
          </p:nvPr>
        </p:nvSpPr>
        <p:spPr>
          <a:xfrm>
            <a:off x="808654" y="3054911"/>
            <a:ext cx="6480292" cy="870859"/>
          </a:xfrm>
        </p:spPr>
        <p:txBody>
          <a:bodyPr>
            <a:normAutofit/>
          </a:bodyPr>
          <a:lstStyle>
            <a:lvl1pPr marL="0" indent="0">
              <a:buNone/>
              <a:defRPr sz="2667" b="0" i="0">
                <a:solidFill>
                  <a:srgbClr val="235EE2"/>
                </a:solidFill>
                <a:latin typeface="Aptos" panose="020B0004020202020204" pitchFamily="34" charset="0"/>
                <a:cs typeface="Aptos" panose="020B0004020202020204" pitchFamily="34" charset="0"/>
              </a:defRPr>
            </a:lvl1pPr>
          </a:lstStyle>
          <a:p>
            <a:pPr lvl="0"/>
            <a:r>
              <a:rPr lang="en-GB" dirty="0"/>
              <a:t>Sub-title</a:t>
            </a:r>
            <a:endParaRPr lang="en-US" dirty="0"/>
          </a:p>
        </p:txBody>
      </p:sp>
      <p:sp>
        <p:nvSpPr>
          <p:cNvPr id="17" name="Text Placeholder 13"/>
          <p:cNvSpPr>
            <a:spLocks noGrp="1"/>
          </p:cNvSpPr>
          <p:nvPr>
            <p:ph type="body" sz="quarter" idx="12" hasCustomPrompt="1"/>
          </p:nvPr>
        </p:nvSpPr>
        <p:spPr>
          <a:xfrm>
            <a:off x="808654" y="4022529"/>
            <a:ext cx="6480292" cy="483811"/>
          </a:xfrm>
        </p:spPr>
        <p:txBody>
          <a:bodyPr>
            <a:normAutofit/>
          </a:bodyPr>
          <a:lstStyle>
            <a:lvl1pPr marL="0" indent="0">
              <a:buNone/>
              <a:defRPr sz="2133" b="0">
                <a:solidFill>
                  <a:srgbClr val="235EE2"/>
                </a:solidFill>
                <a:latin typeface="Helvetica Light"/>
                <a:cs typeface="Helvetica Light"/>
              </a:defRPr>
            </a:lvl1pPr>
          </a:lstStyle>
          <a:p>
            <a:pPr lvl="0"/>
            <a:r>
              <a:rPr lang="en-GB"/>
              <a:t>Sub-text</a:t>
            </a:r>
            <a:endParaRPr lang="en-US"/>
          </a:p>
        </p:txBody>
      </p:sp>
      <p:pic>
        <p:nvPicPr>
          <p:cNvPr id="18" name="Picture 17" descr="colours_1.png"/>
          <p:cNvPicPr>
            <a:picLocks noChangeAspect="1"/>
          </p:cNvPicPr>
          <p:nvPr userDrawn="1"/>
        </p:nvPicPr>
        <p:blipFill rotWithShape="1">
          <a:blip r:embed="rId4">
            <a:extLst>
              <a:ext uri="{28A0092B-C50C-407E-A947-70E740481C1C}">
                <a14:useLocalDpi xmlns:a14="http://schemas.microsoft.com/office/drawing/2010/main" val="0"/>
              </a:ext>
            </a:extLst>
          </a:blip>
          <a:srcRect b="7914"/>
          <a:stretch/>
        </p:blipFill>
        <p:spPr>
          <a:xfrm>
            <a:off x="7288946" y="22435"/>
            <a:ext cx="4903055" cy="6835564"/>
          </a:xfrm>
          <a:prstGeom prst="rect">
            <a:avLst/>
          </a:prstGeom>
        </p:spPr>
      </p:pic>
      <p:cxnSp>
        <p:nvCxnSpPr>
          <p:cNvPr id="19" name="Straight Connector 18"/>
          <p:cNvCxnSpPr/>
          <p:nvPr userDrawn="1"/>
        </p:nvCxnSpPr>
        <p:spPr>
          <a:xfrm>
            <a:off x="808654" y="2999615"/>
            <a:ext cx="6480292" cy="0"/>
          </a:xfrm>
          <a:prstGeom prst="line">
            <a:avLst/>
          </a:prstGeom>
          <a:ln>
            <a:solidFill>
              <a:srgbClr val="235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418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b">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7318129" y="0"/>
            <a:ext cx="4873871" cy="7395883"/>
          </a:xfrm>
          <a:prstGeom prst="rect">
            <a:avLst/>
          </a:prstGeom>
        </p:spPr>
      </p:pic>
      <p:sp>
        <p:nvSpPr>
          <p:cNvPr id="11" name="Text Placeholder 5"/>
          <p:cNvSpPr>
            <a:spLocks noGrp="1"/>
          </p:cNvSpPr>
          <p:nvPr>
            <p:ph type="body" sz="quarter" idx="10" hasCustomPrompt="1"/>
          </p:nvPr>
        </p:nvSpPr>
        <p:spPr>
          <a:xfrm>
            <a:off x="503659" y="373404"/>
            <a:ext cx="11176000" cy="633913"/>
          </a:xfrm>
          <a:prstGeom prst="rect">
            <a:avLst/>
          </a:prstGeom>
        </p:spPr>
        <p:txBody>
          <a:bodyPr vert="horz">
            <a:normAutofit/>
          </a:bodyPr>
          <a:lstStyle>
            <a:lvl1pPr marL="0" indent="0">
              <a:buNone/>
              <a:defRPr sz="3200" b="0" i="0" baseline="0">
                <a:solidFill>
                  <a:srgbClr val="235EE2"/>
                </a:solidFill>
                <a:latin typeface="Aptos" panose="020B0004020202020204" pitchFamily="34" charset="0"/>
                <a:cs typeface="Aptos" panose="020B00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Slide title</a:t>
            </a:r>
          </a:p>
        </p:txBody>
      </p:sp>
      <p:cxnSp>
        <p:nvCxnSpPr>
          <p:cNvPr id="13" name="Straight Connector 12"/>
          <p:cNvCxnSpPr/>
          <p:nvPr userDrawn="1"/>
        </p:nvCxnSpPr>
        <p:spPr>
          <a:xfrm>
            <a:off x="503659" y="1071268"/>
            <a:ext cx="11176000" cy="0"/>
          </a:xfrm>
          <a:prstGeom prst="line">
            <a:avLst/>
          </a:prstGeom>
          <a:ln>
            <a:solidFill>
              <a:srgbClr val="1F5AE6"/>
            </a:solidFill>
          </a:ln>
          <a:effectLst/>
        </p:spPr>
        <p:style>
          <a:lnRef idx="2">
            <a:schemeClr val="accent1"/>
          </a:lnRef>
          <a:fillRef idx="0">
            <a:schemeClr val="accent1"/>
          </a:fillRef>
          <a:effectRef idx="1">
            <a:schemeClr val="accent1"/>
          </a:effectRef>
          <a:fontRef idx="minor">
            <a:schemeClr val="tx1"/>
          </a:fontRef>
        </p:style>
      </p:cxnSp>
      <p:sp>
        <p:nvSpPr>
          <p:cNvPr id="14" name="Text Placeholder 5"/>
          <p:cNvSpPr>
            <a:spLocks noGrp="1"/>
          </p:cNvSpPr>
          <p:nvPr>
            <p:ph type="body" sz="quarter" idx="11" hasCustomPrompt="1"/>
          </p:nvPr>
        </p:nvSpPr>
        <p:spPr>
          <a:xfrm>
            <a:off x="503659" y="1146008"/>
            <a:ext cx="11176000" cy="599429"/>
          </a:xfrm>
          <a:prstGeom prst="rect">
            <a:avLst/>
          </a:prstGeom>
        </p:spPr>
        <p:txBody>
          <a:bodyPr vert="horz">
            <a:normAutofit/>
          </a:bodyPr>
          <a:lstStyle>
            <a:lvl1pPr marL="0" indent="0">
              <a:buNone/>
              <a:defRPr sz="2667" b="0" i="0" baseline="0">
                <a:solidFill>
                  <a:schemeClr val="tx1">
                    <a:lumMod val="75000"/>
                    <a:lumOff val="25000"/>
                  </a:schemeClr>
                </a:solidFill>
                <a:latin typeface="Aptos" panose="020B0004020202020204" pitchFamily="34" charset="0"/>
                <a:cs typeface="Aptos" panose="020B00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15" name="Text Placeholder 5"/>
          <p:cNvSpPr>
            <a:spLocks noGrp="1"/>
          </p:cNvSpPr>
          <p:nvPr>
            <p:ph type="body" sz="quarter" idx="12" hasCustomPrompt="1"/>
          </p:nvPr>
        </p:nvSpPr>
        <p:spPr>
          <a:xfrm>
            <a:off x="503659" y="1867010"/>
            <a:ext cx="11176000" cy="3994529"/>
          </a:xfrm>
          <a:prstGeom prst="rect">
            <a:avLst/>
          </a:prstGeom>
        </p:spPr>
        <p:txBody>
          <a:bodyPr vert="horz"/>
          <a:lstStyle>
            <a:lvl1pPr marL="380990" indent="-380990">
              <a:buClr>
                <a:srgbClr val="235EE2"/>
              </a:buClr>
              <a:buSzPct val="70000"/>
              <a:buFont typeface="Courier New"/>
              <a:buChar char="o"/>
              <a:defRPr sz="1867" b="0" i="0" baseline="0">
                <a:solidFill>
                  <a:schemeClr val="tx1">
                    <a:lumMod val="75000"/>
                    <a:lumOff val="25000"/>
                  </a:schemeClr>
                </a:solidFill>
                <a:latin typeface="Aptos" panose="020B0004020202020204" pitchFamily="34" charset="0"/>
                <a:cs typeface="Aptos" panose="020B0004020202020204" pitchFamily="34" charset="0"/>
              </a:defRPr>
            </a:lvl1pPr>
            <a:lvl2pPr>
              <a:buClr>
                <a:srgbClr val="235EE2"/>
              </a:buClr>
              <a:buSzPct val="70000"/>
              <a:defRPr sz="1600" baseline="0">
                <a:solidFill>
                  <a:schemeClr val="tx1">
                    <a:lumMod val="65000"/>
                    <a:lumOff val="35000"/>
                  </a:schemeClr>
                </a:solidFill>
                <a:latin typeface="Helvetica Light"/>
                <a:cs typeface="Helvetica Light"/>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pic>
        <p:nvPicPr>
          <p:cNvPr id="10" name="Picture 9" descr="logo landsca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419" y="6042840"/>
            <a:ext cx="1719725" cy="514429"/>
          </a:xfrm>
          <a:prstGeom prst="rect">
            <a:avLst/>
          </a:prstGeom>
        </p:spPr>
      </p:pic>
      <p:pic>
        <p:nvPicPr>
          <p:cNvPr id="12" name="Picture 11" descr="Schmidt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7034" y="6042839"/>
            <a:ext cx="1162612" cy="514431"/>
          </a:xfrm>
          <a:prstGeom prst="rect">
            <a:avLst/>
          </a:prstGeom>
        </p:spPr>
      </p:pic>
    </p:spTree>
    <p:extLst>
      <p:ext uri="{BB962C8B-B14F-4D97-AF65-F5344CB8AC3E}">
        <p14:creationId xmlns:p14="http://schemas.microsoft.com/office/powerpoint/2010/main" val="253790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E169-8674-6B31-9B68-601A8F8209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1B5229-87BD-586C-2902-4AD164B4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A96D9B-88BD-8CD6-B6F2-2354ECC5D4DD}"/>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5" name="Footer Placeholder 4">
            <a:extLst>
              <a:ext uri="{FF2B5EF4-FFF2-40B4-BE49-F238E27FC236}">
                <a16:creationId xmlns:a16="http://schemas.microsoft.com/office/drawing/2014/main" id="{FC19950F-8273-D443-E488-F4E34F98C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FDD86-2E87-AAFB-1F33-48CC47D78580}"/>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405595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1172-889B-F9F4-760B-F11FC90C670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94A39B2-EF5B-8501-A080-645EBB757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D12F0D-57D8-AA68-A334-31ADCE9B54C9}"/>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5" name="Footer Placeholder 4">
            <a:extLst>
              <a:ext uri="{FF2B5EF4-FFF2-40B4-BE49-F238E27FC236}">
                <a16:creationId xmlns:a16="http://schemas.microsoft.com/office/drawing/2014/main" id="{57D63FE6-01A8-D511-677C-D09EE5A92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1E628-4876-D1FC-9710-F23121C6B395}"/>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12583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9696-1F01-D479-7791-D8433F3499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4F7718-A1C3-92C9-6C2D-6A9A67E337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DEAC417-CD6F-846A-3D7C-EDE92D6A31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C47A7C4-B304-9932-AC98-2D14FB035234}"/>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6" name="Footer Placeholder 5">
            <a:extLst>
              <a:ext uri="{FF2B5EF4-FFF2-40B4-BE49-F238E27FC236}">
                <a16:creationId xmlns:a16="http://schemas.microsoft.com/office/drawing/2014/main" id="{C3CA01F1-D9D0-E9CA-34CA-B3DAE7891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6D020-5B93-A09D-52AF-38E9EFFBBF67}"/>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114886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B4A9-457A-499E-A227-0F9116EB90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2F9AA4-985C-8F7A-02D1-BF9924AFC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C46DAA-5556-A050-9EB2-DF08A9C983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569D0F4-28E5-E09A-409A-2BBD5F93E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4B6687-2590-337B-BA8E-FB9AD3202F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9C561E-276C-E59C-B107-7F85081F74C4}"/>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8" name="Footer Placeholder 7">
            <a:extLst>
              <a:ext uri="{FF2B5EF4-FFF2-40B4-BE49-F238E27FC236}">
                <a16:creationId xmlns:a16="http://schemas.microsoft.com/office/drawing/2014/main" id="{F429B7F2-7EFA-C091-6EF0-83D08A742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2C0FB8-096B-36B3-CAC9-03049ABB98AD}"/>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408701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7265-C76E-2404-3422-479FABF23B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54C3CE4-1751-3C42-2674-7F3FF34E0CBF}"/>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4" name="Footer Placeholder 3">
            <a:extLst>
              <a:ext uri="{FF2B5EF4-FFF2-40B4-BE49-F238E27FC236}">
                <a16:creationId xmlns:a16="http://schemas.microsoft.com/office/drawing/2014/main" id="{5EAF1E6A-D51E-C0FC-2F38-87469F788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64D2C9-780C-BBD1-D0B5-BBCDC86AA519}"/>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407044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0900D-1D1E-02D8-042E-876653D921C3}"/>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3" name="Footer Placeholder 2">
            <a:extLst>
              <a:ext uri="{FF2B5EF4-FFF2-40B4-BE49-F238E27FC236}">
                <a16:creationId xmlns:a16="http://schemas.microsoft.com/office/drawing/2014/main" id="{3B71FE07-D578-DEF1-140D-7B3DB9C81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59E8F2-24F7-F590-8844-794A8EAC0580}"/>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380738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1F0B-572E-2F03-4E95-586E94CE94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FF99C92-773C-4A43-B85C-52211B28A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8017954-B869-0D6F-7EEB-3F7A85EC2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2DC90E-F6BD-4220-E3E3-03A75F414BE0}"/>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6" name="Footer Placeholder 5">
            <a:extLst>
              <a:ext uri="{FF2B5EF4-FFF2-40B4-BE49-F238E27FC236}">
                <a16:creationId xmlns:a16="http://schemas.microsoft.com/office/drawing/2014/main" id="{843F6D50-E173-3C1C-1D74-C736DD3A2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51CAE-FDF9-E2E0-01A9-C25FB0AA611E}"/>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393667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16A3-C487-72D3-7115-D0AB9EEEF7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900101E-B5CD-D652-6B5B-A09600F978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A5784-D3CD-F51B-07CC-5851DF867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B5A1A6-68AF-8562-1E67-40D095F5892B}"/>
              </a:ext>
            </a:extLst>
          </p:cNvPr>
          <p:cNvSpPr>
            <a:spLocks noGrp="1"/>
          </p:cNvSpPr>
          <p:nvPr>
            <p:ph type="dt" sz="half" idx="10"/>
          </p:nvPr>
        </p:nvSpPr>
        <p:spPr/>
        <p:txBody>
          <a:bodyPr/>
          <a:lstStyle/>
          <a:p>
            <a:fld id="{A9B74B2A-1FB9-AA42-8D0D-8BA8D97E6B33}" type="datetimeFigureOut">
              <a:rPr lang="en-US" smtClean="0"/>
              <a:t>4/29/24</a:t>
            </a:fld>
            <a:endParaRPr lang="en-US"/>
          </a:p>
        </p:txBody>
      </p:sp>
      <p:sp>
        <p:nvSpPr>
          <p:cNvPr id="6" name="Footer Placeholder 5">
            <a:extLst>
              <a:ext uri="{FF2B5EF4-FFF2-40B4-BE49-F238E27FC236}">
                <a16:creationId xmlns:a16="http://schemas.microsoft.com/office/drawing/2014/main" id="{1B56E6D2-9843-5901-EF50-221AC9B18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27DF2-2F25-BD93-BAD2-8FBFAF65007C}"/>
              </a:ext>
            </a:extLst>
          </p:cNvPr>
          <p:cNvSpPr>
            <a:spLocks noGrp="1"/>
          </p:cNvSpPr>
          <p:nvPr>
            <p:ph type="sldNum" sz="quarter" idx="12"/>
          </p:nvPr>
        </p:nvSpPr>
        <p:spPr/>
        <p:txBody>
          <a:bodyPr/>
          <a:lstStyle/>
          <a:p>
            <a:fld id="{E6D2DF68-4B58-6140-9D2E-A8258CF529C3}" type="slidenum">
              <a:rPr lang="en-US" smtClean="0"/>
              <a:t>‹#›</a:t>
            </a:fld>
            <a:endParaRPr lang="en-US"/>
          </a:p>
        </p:txBody>
      </p:sp>
    </p:spTree>
    <p:extLst>
      <p:ext uri="{BB962C8B-B14F-4D97-AF65-F5344CB8AC3E}">
        <p14:creationId xmlns:p14="http://schemas.microsoft.com/office/powerpoint/2010/main" val="149523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60058-02C7-77D5-F80A-AB0499EAD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97016-4405-69B8-9356-17E0C020E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96EFC-87EC-DF14-C8E8-B7E720E92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74B2A-1FB9-AA42-8D0D-8BA8D97E6B33}" type="datetimeFigureOut">
              <a:rPr lang="en-US" smtClean="0"/>
              <a:t>4/29/24</a:t>
            </a:fld>
            <a:endParaRPr lang="en-US"/>
          </a:p>
        </p:txBody>
      </p:sp>
      <p:sp>
        <p:nvSpPr>
          <p:cNvPr id="5" name="Footer Placeholder 4">
            <a:extLst>
              <a:ext uri="{FF2B5EF4-FFF2-40B4-BE49-F238E27FC236}">
                <a16:creationId xmlns:a16="http://schemas.microsoft.com/office/drawing/2014/main" id="{471DDD1F-F0C6-043E-40B2-E0CCD962B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C26CCC-1252-4105-8882-C052B0FE9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D2DF68-4B58-6140-9D2E-A8258CF529C3}" type="slidenum">
              <a:rPr lang="en-US" smtClean="0"/>
              <a:t>‹#›</a:t>
            </a:fld>
            <a:endParaRPr lang="en-US"/>
          </a:p>
        </p:txBody>
      </p:sp>
    </p:spTree>
    <p:extLst>
      <p:ext uri="{BB962C8B-B14F-4D97-AF65-F5344CB8AC3E}">
        <p14:creationId xmlns:p14="http://schemas.microsoft.com/office/powerpoint/2010/main" val="309527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E1B8A-DF12-1B91-E4D6-7E855AFAFF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1CA23B-B931-1BA6-F5ED-7D82DD946D5B}"/>
              </a:ext>
            </a:extLst>
          </p:cNvPr>
          <p:cNvSpPr>
            <a:spLocks noGrp="1"/>
          </p:cNvSpPr>
          <p:nvPr>
            <p:ph type="body" sz="quarter" idx="10"/>
          </p:nvPr>
        </p:nvSpPr>
        <p:spPr/>
        <p:txBody>
          <a:bodyPr vert="horz" lIns="121920" tIns="60960" rIns="121920" bIns="60960" rtlCol="0" anchor="t">
            <a:normAutofit/>
          </a:bodyPr>
          <a:lstStyle/>
          <a:p>
            <a:r>
              <a:rPr lang="en-GB" dirty="0"/>
              <a:t>Testing</a:t>
            </a:r>
          </a:p>
        </p:txBody>
      </p:sp>
    </p:spTree>
    <p:extLst>
      <p:ext uri="{BB962C8B-B14F-4D97-AF65-F5344CB8AC3E}">
        <p14:creationId xmlns:p14="http://schemas.microsoft.com/office/powerpoint/2010/main" val="409135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2E0CC-C940-88D6-A9C5-3BB8F4F89879}"/>
              </a:ext>
            </a:extLst>
          </p:cNvPr>
          <p:cNvSpPr>
            <a:spLocks noGrp="1"/>
          </p:cNvSpPr>
          <p:nvPr>
            <p:ph type="body" sz="quarter" idx="10"/>
          </p:nvPr>
        </p:nvSpPr>
        <p:spPr/>
        <p:txBody>
          <a:bodyPr/>
          <a:lstStyle/>
          <a:p>
            <a:r>
              <a:rPr lang="en-US" dirty="0"/>
              <a:t>Testing scientific software</a:t>
            </a:r>
          </a:p>
        </p:txBody>
      </p:sp>
      <p:sp>
        <p:nvSpPr>
          <p:cNvPr id="3" name="Text Placeholder 2">
            <a:extLst>
              <a:ext uri="{FF2B5EF4-FFF2-40B4-BE49-F238E27FC236}">
                <a16:creationId xmlns:a16="http://schemas.microsoft.com/office/drawing/2014/main" id="{D0594D8A-B7D8-327A-A1F2-12307BB021A7}"/>
              </a:ext>
            </a:extLst>
          </p:cNvPr>
          <p:cNvSpPr>
            <a:spLocks noGrp="1"/>
          </p:cNvSpPr>
          <p:nvPr>
            <p:ph type="body" sz="quarter" idx="11"/>
          </p:nvPr>
        </p:nvSpPr>
        <p:spPr/>
        <p:txBody>
          <a:bodyPr>
            <a:normAutofit/>
          </a:bodyPr>
          <a:lstStyle/>
          <a:p>
            <a:r>
              <a:rPr lang="en-US" dirty="0"/>
              <a:t>There have been a number of methodologies for testing:</a:t>
            </a:r>
          </a:p>
          <a:p>
            <a:endParaRPr lang="en-US" dirty="0"/>
          </a:p>
        </p:txBody>
      </p:sp>
      <p:sp>
        <p:nvSpPr>
          <p:cNvPr id="4" name="Text Placeholder 3">
            <a:extLst>
              <a:ext uri="{FF2B5EF4-FFF2-40B4-BE49-F238E27FC236}">
                <a16:creationId xmlns:a16="http://schemas.microsoft.com/office/drawing/2014/main" id="{F8721656-99D7-2284-F68B-633462D5E07E}"/>
              </a:ext>
            </a:extLst>
          </p:cNvPr>
          <p:cNvSpPr>
            <a:spLocks noGrp="1"/>
          </p:cNvSpPr>
          <p:nvPr>
            <p:ph type="body" sz="quarter" idx="12"/>
          </p:nvPr>
        </p:nvSpPr>
        <p:spPr/>
        <p:txBody>
          <a:bodyPr/>
          <a:lstStyle/>
          <a:p>
            <a:r>
              <a:rPr lang="en-US" b="1" dirty="0">
                <a:solidFill>
                  <a:schemeClr val="tx2">
                    <a:lumMod val="50000"/>
                    <a:lumOff val="50000"/>
                  </a:schemeClr>
                </a:solidFill>
              </a:rPr>
              <a:t>Waterfall</a:t>
            </a:r>
          </a:p>
          <a:p>
            <a:r>
              <a:rPr lang="en-US" b="1" dirty="0">
                <a:solidFill>
                  <a:schemeClr val="tx2">
                    <a:lumMod val="50000"/>
                    <a:lumOff val="50000"/>
                  </a:schemeClr>
                </a:solidFill>
              </a:rPr>
              <a:t>Test-driven development</a:t>
            </a:r>
          </a:p>
          <a:p>
            <a:endParaRPr lang="en-US" dirty="0"/>
          </a:p>
          <a:p>
            <a:r>
              <a:rPr lang="en-US" dirty="0"/>
              <a:t>The waterfall methodology feels natural:</a:t>
            </a:r>
          </a:p>
          <a:p>
            <a:pPr marL="0" indent="0" algn="ctr">
              <a:buNone/>
            </a:pPr>
            <a:r>
              <a:rPr lang="en-US" sz="2000" b="1" dirty="0">
                <a:solidFill>
                  <a:schemeClr val="tx2">
                    <a:lumMod val="50000"/>
                    <a:lumOff val="50000"/>
                  </a:schemeClr>
                </a:solidFill>
                <a:latin typeface="Consolas" panose="020B0609020204030204" pitchFamily="49" charset="0"/>
                <a:cs typeface="Consolas" panose="020B0609020204030204" pitchFamily="49" charset="0"/>
              </a:rPr>
              <a:t>Gather requirements  -&gt;  Design  –&gt;  Implement  –&gt;  Test</a:t>
            </a:r>
          </a:p>
          <a:p>
            <a:pPr marL="0" indent="0">
              <a:buNone/>
            </a:pPr>
            <a:endParaRPr lang="en-US" dirty="0"/>
          </a:p>
          <a:p>
            <a:r>
              <a:rPr lang="en-US" dirty="0"/>
              <a:t>But this is suboptimal:</a:t>
            </a:r>
          </a:p>
          <a:p>
            <a:pPr lvl="1"/>
            <a:r>
              <a:rPr lang="en-US" dirty="0"/>
              <a:t>Misinterpretations of the requirements are only uncovered at the end, after time has been spent implementing code</a:t>
            </a:r>
          </a:p>
          <a:p>
            <a:pPr lvl="1"/>
            <a:r>
              <a:rPr lang="en-US" dirty="0"/>
              <a:t>It increases the chances of cutting corners on testing or reduced time spent on writing tests</a:t>
            </a:r>
          </a:p>
          <a:p>
            <a:pPr lvl="1"/>
            <a:r>
              <a:rPr lang="en-US" dirty="0"/>
              <a:t>De-emphasizes the importance of testing</a:t>
            </a:r>
          </a:p>
          <a:p>
            <a:endParaRPr lang="en-US" dirty="0"/>
          </a:p>
        </p:txBody>
      </p:sp>
    </p:spTree>
    <p:extLst>
      <p:ext uri="{BB962C8B-B14F-4D97-AF65-F5344CB8AC3E}">
        <p14:creationId xmlns:p14="http://schemas.microsoft.com/office/powerpoint/2010/main" val="336158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E37F14-A7A1-99D1-0BA7-6437CAEAE75E}"/>
              </a:ext>
            </a:extLst>
          </p:cNvPr>
          <p:cNvSpPr>
            <a:spLocks noGrp="1"/>
          </p:cNvSpPr>
          <p:nvPr>
            <p:ph type="body" sz="quarter" idx="10"/>
          </p:nvPr>
        </p:nvSpPr>
        <p:spPr/>
        <p:txBody>
          <a:bodyPr/>
          <a:lstStyle/>
          <a:p>
            <a:r>
              <a:rPr lang="en-US" dirty="0"/>
              <a:t>Testing scientific software</a:t>
            </a:r>
          </a:p>
        </p:txBody>
      </p:sp>
      <p:sp>
        <p:nvSpPr>
          <p:cNvPr id="3" name="Text Placeholder 2">
            <a:extLst>
              <a:ext uri="{FF2B5EF4-FFF2-40B4-BE49-F238E27FC236}">
                <a16:creationId xmlns:a16="http://schemas.microsoft.com/office/drawing/2014/main" id="{36F55415-73AC-6FDC-C7ED-48CE599205FB}"/>
              </a:ext>
            </a:extLst>
          </p:cNvPr>
          <p:cNvSpPr>
            <a:spLocks noGrp="1"/>
          </p:cNvSpPr>
          <p:nvPr>
            <p:ph type="body" sz="quarter" idx="11"/>
          </p:nvPr>
        </p:nvSpPr>
        <p:spPr/>
        <p:txBody>
          <a:bodyPr/>
          <a:lstStyle/>
          <a:p>
            <a:r>
              <a:rPr lang="en-US" dirty="0"/>
              <a:t>Instead, we could put the testing first…</a:t>
            </a:r>
          </a:p>
        </p:txBody>
      </p:sp>
      <p:sp>
        <p:nvSpPr>
          <p:cNvPr id="4" name="Text Placeholder 3">
            <a:extLst>
              <a:ext uri="{FF2B5EF4-FFF2-40B4-BE49-F238E27FC236}">
                <a16:creationId xmlns:a16="http://schemas.microsoft.com/office/drawing/2014/main" id="{23310F09-5FB3-575D-49A9-9515A0EF3602}"/>
              </a:ext>
            </a:extLst>
          </p:cNvPr>
          <p:cNvSpPr>
            <a:spLocks noGrp="1"/>
          </p:cNvSpPr>
          <p:nvPr>
            <p:ph type="body" sz="quarter" idx="12"/>
          </p:nvPr>
        </p:nvSpPr>
        <p:spPr/>
        <p:txBody>
          <a:bodyPr/>
          <a:lstStyle/>
          <a:p>
            <a:r>
              <a:rPr lang="en-US" dirty="0"/>
              <a:t>Testing should be done in the beginning of any project and can be thought of as an extension of the requirements gathering process.</a:t>
            </a:r>
          </a:p>
          <a:p>
            <a:r>
              <a:rPr lang="en-US" dirty="0"/>
              <a:t>We write </a:t>
            </a:r>
            <a:r>
              <a:rPr lang="en-US" i="1" dirty="0"/>
              <a:t>unit tests</a:t>
            </a:r>
            <a:r>
              <a:rPr lang="en-US" dirty="0"/>
              <a:t> that clearly state what the given output should be:</a:t>
            </a:r>
          </a:p>
          <a:p>
            <a:pPr lvl="1"/>
            <a:r>
              <a:rPr lang="en-US" dirty="0"/>
              <a:t>The form of the output (e.g. a </a:t>
            </a:r>
            <a:r>
              <a:rPr lang="en-US" dirty="0" err="1">
                <a:latin typeface="Consolas" panose="020B0609020204030204" pitchFamily="49" charset="0"/>
                <a:cs typeface="Consolas" panose="020B0609020204030204" pitchFamily="49" charset="0"/>
              </a:rPr>
              <a:t>np.ndarray</a:t>
            </a:r>
            <a:r>
              <a:rPr lang="en-US" dirty="0"/>
              <a:t>)</a:t>
            </a:r>
          </a:p>
          <a:p>
            <a:pPr lvl="1"/>
            <a:r>
              <a:rPr lang="en-US" dirty="0"/>
              <a:t>The value of an output (e.g. </a:t>
            </a:r>
            <a:r>
              <a:rPr lang="en-US" dirty="0">
                <a:latin typeface="Consolas" panose="020B0609020204030204" pitchFamily="49" charset="0"/>
                <a:cs typeface="Consolas" panose="020B0609020204030204" pitchFamily="49" charset="0"/>
              </a:rPr>
              <a:t>assert(x == 1)</a:t>
            </a:r>
            <a:r>
              <a:rPr lang="en-US" dirty="0">
                <a:latin typeface="Helvetica" pitchFamily="2"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t>an approximate value or within some bounds</a:t>
            </a:r>
          </a:p>
          <a:p>
            <a:r>
              <a:rPr lang="en-US" dirty="0"/>
              <a:t>Special consideration is given to edge cases.</a:t>
            </a:r>
          </a:p>
          <a:p>
            <a:r>
              <a:rPr lang="en-US" dirty="0"/>
              <a:t>We then write code that only passes the tests, reducing the potential for misinterpretation.</a:t>
            </a:r>
          </a:p>
          <a:p>
            <a:r>
              <a:rPr lang="en-US" dirty="0"/>
              <a:t>Since they have a simple structure, they can be a form of documentation for the codebase, and help to refactor code more efficiently (very helpful in the case of high churn).</a:t>
            </a:r>
          </a:p>
        </p:txBody>
      </p:sp>
    </p:spTree>
    <p:extLst>
      <p:ext uri="{BB962C8B-B14F-4D97-AF65-F5344CB8AC3E}">
        <p14:creationId xmlns:p14="http://schemas.microsoft.com/office/powerpoint/2010/main" val="12192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C5911-3809-F4AF-DBD3-076622BFC7FC}"/>
              </a:ext>
            </a:extLst>
          </p:cNvPr>
          <p:cNvSpPr>
            <a:spLocks noGrp="1"/>
          </p:cNvSpPr>
          <p:nvPr>
            <p:ph type="body" sz="quarter" idx="10"/>
          </p:nvPr>
        </p:nvSpPr>
        <p:spPr/>
        <p:txBody>
          <a:bodyPr/>
          <a:lstStyle/>
          <a:p>
            <a:r>
              <a:rPr lang="en-US" dirty="0"/>
              <a:t>The reality of scientific life</a:t>
            </a:r>
          </a:p>
        </p:txBody>
      </p:sp>
      <p:sp>
        <p:nvSpPr>
          <p:cNvPr id="3" name="Text Placeholder 2">
            <a:extLst>
              <a:ext uri="{FF2B5EF4-FFF2-40B4-BE49-F238E27FC236}">
                <a16:creationId xmlns:a16="http://schemas.microsoft.com/office/drawing/2014/main" id="{28F950F7-0F5F-3814-74B5-87EA09C2C883}"/>
              </a:ext>
            </a:extLst>
          </p:cNvPr>
          <p:cNvSpPr>
            <a:spLocks noGrp="1"/>
          </p:cNvSpPr>
          <p:nvPr>
            <p:ph type="body" sz="quarter" idx="11"/>
          </p:nvPr>
        </p:nvSpPr>
        <p:spPr/>
        <p:txBody>
          <a:bodyPr/>
          <a:lstStyle/>
          <a:p>
            <a:r>
              <a:rPr lang="en-US" dirty="0"/>
              <a:t>We have to be practical…</a:t>
            </a:r>
          </a:p>
        </p:txBody>
      </p:sp>
      <p:sp>
        <p:nvSpPr>
          <p:cNvPr id="4" name="Text Placeholder 3">
            <a:extLst>
              <a:ext uri="{FF2B5EF4-FFF2-40B4-BE49-F238E27FC236}">
                <a16:creationId xmlns:a16="http://schemas.microsoft.com/office/drawing/2014/main" id="{8489089A-F17A-5CDA-7112-BE441CA6D106}"/>
              </a:ext>
            </a:extLst>
          </p:cNvPr>
          <p:cNvSpPr>
            <a:spLocks noGrp="1"/>
          </p:cNvSpPr>
          <p:nvPr>
            <p:ph type="body" sz="quarter" idx="12"/>
          </p:nvPr>
        </p:nvSpPr>
        <p:spPr/>
        <p:txBody>
          <a:bodyPr/>
          <a:lstStyle/>
          <a:p>
            <a:r>
              <a:rPr lang="en-US" dirty="0"/>
              <a:t>The PhD supervisor provides a high-level description of some simulation to be implemented (probably scrawled on a napkin).</a:t>
            </a:r>
          </a:p>
          <a:p>
            <a:r>
              <a:rPr lang="en-US" dirty="0"/>
              <a:t>PhD </a:t>
            </a:r>
            <a:r>
              <a:rPr lang="en-US" dirty="0">
                <a:solidFill>
                  <a:schemeClr val="tx2">
                    <a:lumMod val="50000"/>
                    <a:lumOff val="50000"/>
                  </a:schemeClr>
                </a:solidFill>
              </a:rPr>
              <a:t>student 1 </a:t>
            </a:r>
            <a:r>
              <a:rPr lang="en-US" dirty="0"/>
              <a:t>turns this description into unit tests.</a:t>
            </a:r>
          </a:p>
          <a:p>
            <a:r>
              <a:rPr lang="en-US" dirty="0"/>
              <a:t>PhD </a:t>
            </a:r>
            <a:r>
              <a:rPr lang="en-US" dirty="0">
                <a:solidFill>
                  <a:srgbClr val="92D050"/>
                </a:solidFill>
              </a:rPr>
              <a:t>student 2 </a:t>
            </a:r>
            <a:r>
              <a:rPr lang="en-US" dirty="0"/>
              <a:t>writes code that passes the unit tests and identifies an edge case that was missing from the unit tests</a:t>
            </a:r>
          </a:p>
          <a:p>
            <a:r>
              <a:rPr lang="en-US" dirty="0"/>
              <a:t>PhD </a:t>
            </a:r>
            <a:r>
              <a:rPr lang="en-US" dirty="0">
                <a:solidFill>
                  <a:schemeClr val="tx2">
                    <a:lumMod val="50000"/>
                    <a:lumOff val="50000"/>
                  </a:schemeClr>
                </a:solidFill>
              </a:rPr>
              <a:t>student 1 </a:t>
            </a:r>
            <a:r>
              <a:rPr lang="en-US" dirty="0"/>
              <a:t>updates the unit tests to clarify the edge case situation.</a:t>
            </a:r>
          </a:p>
          <a:p>
            <a:r>
              <a:rPr lang="en-US" dirty="0"/>
              <a:t>PhD </a:t>
            </a:r>
            <a:r>
              <a:rPr lang="en-US" dirty="0">
                <a:solidFill>
                  <a:srgbClr val="FF0000"/>
                </a:solidFill>
              </a:rPr>
              <a:t>student 3 </a:t>
            </a:r>
            <a:r>
              <a:rPr lang="en-US" dirty="0"/>
              <a:t>profiles the code and identifies a bottleneck in the implementation.</a:t>
            </a:r>
          </a:p>
          <a:p>
            <a:r>
              <a:rPr lang="en-US" dirty="0"/>
              <a:t>PhD </a:t>
            </a:r>
            <a:r>
              <a:rPr lang="en-US" dirty="0">
                <a:solidFill>
                  <a:srgbClr val="7030A0"/>
                </a:solidFill>
              </a:rPr>
              <a:t>student 4 </a:t>
            </a:r>
            <a:r>
              <a:rPr lang="en-US" dirty="0"/>
              <a:t>joins the team after a while, creates a branch, and figures out a way to refactor the code, but finds out that the optimization breaks one of the unit tests.</a:t>
            </a:r>
          </a:p>
          <a:p>
            <a:endParaRPr lang="en-US" dirty="0"/>
          </a:p>
          <a:p>
            <a:pPr marL="0" indent="0">
              <a:buNone/>
            </a:pPr>
            <a:r>
              <a:rPr lang="en-US" dirty="0"/>
              <a:t>Although ideal…this isn’t practical!</a:t>
            </a:r>
          </a:p>
        </p:txBody>
      </p:sp>
    </p:spTree>
    <p:extLst>
      <p:ext uri="{BB962C8B-B14F-4D97-AF65-F5344CB8AC3E}">
        <p14:creationId xmlns:p14="http://schemas.microsoft.com/office/powerpoint/2010/main" val="296902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347EB-88A3-6EB9-16F5-407343EF3216}"/>
              </a:ext>
            </a:extLst>
          </p:cNvPr>
          <p:cNvSpPr>
            <a:spLocks noGrp="1"/>
          </p:cNvSpPr>
          <p:nvPr>
            <p:ph type="body" sz="quarter" idx="10"/>
          </p:nvPr>
        </p:nvSpPr>
        <p:spPr/>
        <p:txBody>
          <a:bodyPr/>
          <a:lstStyle/>
          <a:p>
            <a:r>
              <a:rPr lang="en-US" dirty="0"/>
              <a:t>Recommended design approach</a:t>
            </a:r>
          </a:p>
        </p:txBody>
      </p:sp>
      <p:sp>
        <p:nvSpPr>
          <p:cNvPr id="3" name="Text Placeholder 2">
            <a:extLst>
              <a:ext uri="{FF2B5EF4-FFF2-40B4-BE49-F238E27FC236}">
                <a16:creationId xmlns:a16="http://schemas.microsoft.com/office/drawing/2014/main" id="{7A5A3FBE-5E87-4740-5955-E42577EA38D9}"/>
              </a:ext>
            </a:extLst>
          </p:cNvPr>
          <p:cNvSpPr>
            <a:spLocks noGrp="1"/>
          </p:cNvSpPr>
          <p:nvPr>
            <p:ph type="body" sz="quarter" idx="11"/>
          </p:nvPr>
        </p:nvSpPr>
        <p:spPr/>
        <p:txBody>
          <a:bodyPr/>
          <a:lstStyle/>
          <a:p>
            <a:r>
              <a:rPr lang="en-US" dirty="0"/>
              <a:t>We have to be practical…</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2C7C806-DD97-979C-1474-9AB3BFD9C10F}"/>
                  </a:ext>
                </a:extLst>
              </p:cNvPr>
              <p:cNvSpPr>
                <a:spLocks noGrp="1"/>
              </p:cNvSpPr>
              <p:nvPr>
                <p:ph type="body" sz="quarter" idx="12"/>
              </p:nvPr>
            </p:nvSpPr>
            <p:spPr/>
            <p:txBody>
              <a:bodyPr/>
              <a:lstStyle/>
              <a:p>
                <a:r>
                  <a:rPr lang="en-US" dirty="0"/>
                  <a:t>Adopt a top down approach:</a:t>
                </a:r>
              </a:p>
              <a:p>
                <a:pPr lvl="1"/>
                <a:r>
                  <a:rPr lang="en-US" dirty="0"/>
                  <a:t>Start with the overall goal (e.g. I want a piece of software that will simulate particles in a box)</a:t>
                </a:r>
              </a:p>
              <a:p>
                <a:pPr lvl="1"/>
                <a:r>
                  <a:rPr lang="en-US" dirty="0"/>
                  <a:t>Break it down into components and sub-components (I need to define a box and a particle, the box will have shape X, Y, Z, a particle will have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𝑧</m:t>
                    </m:r>
                    <m:r>
                      <a:rPr lang="en-GB" b="0" i="1" smtClean="0">
                        <a:latin typeface="Cambria Math" panose="02040503050406030204" pitchFamily="18" charset="0"/>
                      </a:rPr>
                      <m:t>)</m:t>
                    </m:r>
                  </m:oMath>
                </a14:m>
                <a:r>
                  <a:rPr lang="en-US" dirty="0"/>
                  <a:t> and </a:t>
                </a:r>
                <a14:m>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𝑥</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𝑦</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𝑧</m:t>
                        </m:r>
                      </m:sub>
                    </m:sSub>
                    <m:r>
                      <a:rPr lang="en-GB" b="0" i="1" smtClean="0">
                        <a:latin typeface="Cambria Math" panose="02040503050406030204" pitchFamily="18" charset="0"/>
                      </a:rPr>
                      <m:t>)</m:t>
                    </m:r>
                  </m:oMath>
                </a14:m>
                <a:r>
                  <a:rPr lang="en-US" dirty="0"/>
                  <a:t>).</a:t>
                </a:r>
              </a:p>
              <a:p>
                <a:pPr lvl="1"/>
                <a:r>
                  <a:rPr lang="en-US" dirty="0"/>
                  <a:t>Extract functions (a function to handle particle collisions, a function to handle wall collisions, etc.)</a:t>
                </a:r>
              </a:p>
              <a:p>
                <a:r>
                  <a:rPr lang="en-US" dirty="0"/>
                  <a:t>Once you have basic functions, write tests.</a:t>
                </a:r>
              </a:p>
              <a:p>
                <a:r>
                  <a:rPr lang="en-US" dirty="0"/>
                  <a:t>Write functions.</a:t>
                </a:r>
              </a:p>
              <a:p>
                <a:r>
                  <a:rPr lang="en-US" dirty="0"/>
                  <a:t>Refactor, rewrite, add tests, as you go.</a:t>
                </a:r>
              </a:p>
            </p:txBody>
          </p:sp>
        </mc:Choice>
        <mc:Fallback xmlns="">
          <p:sp>
            <p:nvSpPr>
              <p:cNvPr id="4" name="Text Placeholder 3">
                <a:extLst>
                  <a:ext uri="{FF2B5EF4-FFF2-40B4-BE49-F238E27FC236}">
                    <a16:creationId xmlns:a16="http://schemas.microsoft.com/office/drawing/2014/main" id="{72C7C806-DD97-979C-1474-9AB3BFD9C10F}"/>
                  </a:ext>
                </a:extLst>
              </p:cNvPr>
              <p:cNvSpPr>
                <a:spLocks noGrp="1" noRot="1" noChangeAspect="1" noMove="1" noResize="1" noEditPoints="1" noAdjustHandles="1" noChangeArrowheads="1" noChangeShapeType="1" noTextEdit="1"/>
              </p:cNvSpPr>
              <p:nvPr>
                <p:ph type="body" sz="quarter" idx="12"/>
              </p:nvPr>
            </p:nvSpPr>
            <p:spPr>
              <a:blipFill>
                <a:blip r:embed="rId2"/>
                <a:stretch>
                  <a:fillRect l="-114" t="-949"/>
                </a:stretch>
              </a:blipFill>
            </p:spPr>
            <p:txBody>
              <a:bodyPr/>
              <a:lstStyle/>
              <a:p>
                <a:r>
                  <a:rPr lang="en-US">
                    <a:noFill/>
                  </a:rPr>
                  <a:t> </a:t>
                </a:r>
              </a:p>
            </p:txBody>
          </p:sp>
        </mc:Fallback>
      </mc:AlternateContent>
    </p:spTree>
    <p:extLst>
      <p:ext uri="{BB962C8B-B14F-4D97-AF65-F5344CB8AC3E}">
        <p14:creationId xmlns:p14="http://schemas.microsoft.com/office/powerpoint/2010/main" val="333069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B9493-CF3A-D5D8-13AB-9FF7090A002F}"/>
              </a:ext>
            </a:extLst>
          </p:cNvPr>
          <p:cNvSpPr>
            <a:spLocks noGrp="1"/>
          </p:cNvSpPr>
          <p:nvPr>
            <p:ph type="body" sz="quarter" idx="10"/>
          </p:nvPr>
        </p:nvSpPr>
        <p:spPr/>
        <p:txBody>
          <a:bodyPr/>
          <a:lstStyle/>
          <a:p>
            <a:r>
              <a:rPr lang="en-US" dirty="0"/>
              <a:t>Simple example</a:t>
            </a:r>
          </a:p>
        </p:txBody>
      </p:sp>
      <p:sp>
        <p:nvSpPr>
          <p:cNvPr id="3" name="Text Placeholder 2">
            <a:extLst>
              <a:ext uri="{FF2B5EF4-FFF2-40B4-BE49-F238E27FC236}">
                <a16:creationId xmlns:a16="http://schemas.microsoft.com/office/drawing/2014/main" id="{6713B044-4567-9F4F-9B39-59DDC01302E2}"/>
              </a:ext>
            </a:extLst>
          </p:cNvPr>
          <p:cNvSpPr>
            <a:spLocks noGrp="1"/>
          </p:cNvSpPr>
          <p:nvPr>
            <p:ph type="body" sz="quarter" idx="11"/>
          </p:nvPr>
        </p:nvSpPr>
        <p:spPr/>
        <p:txBody>
          <a:bodyPr/>
          <a:lstStyle/>
          <a:p>
            <a:r>
              <a:rPr lang="en-US" dirty="0"/>
              <a:t>Make a matrix symmetric:</a:t>
            </a:r>
          </a:p>
        </p:txBody>
      </p:sp>
      <p:sp>
        <p:nvSpPr>
          <p:cNvPr id="4" name="Text Placeholder 3">
            <a:extLst>
              <a:ext uri="{FF2B5EF4-FFF2-40B4-BE49-F238E27FC236}">
                <a16:creationId xmlns:a16="http://schemas.microsoft.com/office/drawing/2014/main" id="{5895C455-3E8A-1C04-2D54-D4FD4FC7FB10}"/>
              </a:ext>
            </a:extLst>
          </p:cNvPr>
          <p:cNvSpPr>
            <a:spLocks noGrp="1"/>
          </p:cNvSpPr>
          <p:nvPr>
            <p:ph type="body" sz="quarter" idx="12"/>
          </p:nvPr>
        </p:nvSpPr>
        <p:spPr>
          <a:xfrm>
            <a:off x="5949419" y="1851217"/>
            <a:ext cx="5815861" cy="3994529"/>
          </a:xfrm>
        </p:spPr>
        <p:txBody>
          <a:bodyPr>
            <a:normAutofit/>
          </a:bodyPr>
          <a:lstStyle/>
          <a:p>
            <a:pPr marL="0" indent="0">
              <a:buNone/>
            </a:pPr>
            <a:r>
              <a:rPr lang="en-US" sz="1400" dirty="0">
                <a:latin typeface="Consolas" panose="020B0609020204030204" pitchFamily="49" charset="0"/>
                <a:cs typeface="Consolas" panose="020B0609020204030204" pitchFamily="49" charset="0"/>
              </a:rPr>
              <a:t>def </a:t>
            </a:r>
            <a:r>
              <a:rPr lang="en-US" sz="1400" dirty="0" err="1">
                <a:latin typeface="Consolas" panose="020B0609020204030204" pitchFamily="49" charset="0"/>
                <a:cs typeface="Consolas" panose="020B0609020204030204" pitchFamily="49" charset="0"/>
              </a:rPr>
              <a:t>test_make_symmetric</a:t>
            </a:r>
            <a:r>
              <a:rPr lang="en-US" sz="1400" dirty="0">
                <a:latin typeface="Consolas" panose="020B0609020204030204" pitchFamily="49" charset="0"/>
                <a:cs typeface="Consolas" panose="020B0609020204030204" pitchFamily="49" charset="0"/>
              </a:rPr>
              <a:t>(self):</a:t>
            </a:r>
          </a:p>
          <a:p>
            <a:pPr marL="0" indent="0">
              <a:buNone/>
            </a:pPr>
            <a:r>
              <a:rPr lang="en-US" sz="1400" dirty="0">
                <a:latin typeface="Consolas" panose="020B0609020204030204" pitchFamily="49" charset="0"/>
                <a:cs typeface="Consolas" panose="020B0609020204030204" pitchFamily="49" charset="0"/>
              </a:rPr>
              <a:t>        W = </a:t>
            </a:r>
            <a:r>
              <a:rPr lang="en-US" sz="1400" dirty="0" err="1">
                <a:latin typeface="Consolas" panose="020B0609020204030204" pitchFamily="49" charset="0"/>
                <a:cs typeface="Consolas" panose="020B0609020204030204" pitchFamily="49" charset="0"/>
              </a:rPr>
              <a:t>np.array</a:t>
            </a:r>
            <a:r>
              <a:rPr lang="en-US" sz="1400" dirty="0">
                <a:latin typeface="Consolas" panose="020B0609020204030204" pitchFamily="49" charset="0"/>
                <a:cs typeface="Consolas" panose="020B0609020204030204" pitchFamily="49" charset="0"/>
              </a:rPr>
              <a:t>([[0, 1, 0],</a:t>
            </a:r>
          </a:p>
          <a:p>
            <a:pPr marL="0" indent="0">
              <a:buNone/>
            </a:pPr>
            <a:r>
              <a:rPr lang="en-US" sz="1400" dirty="0">
                <a:latin typeface="Consolas" panose="020B0609020204030204" pitchFamily="49" charset="0"/>
                <a:cs typeface="Consolas" panose="020B0609020204030204" pitchFamily="49" charset="0"/>
              </a:rPr>
              <a:t>                      [0, 0, 1],</a:t>
            </a:r>
          </a:p>
          <a:p>
            <a:pPr marL="0" indent="0">
              <a:buNone/>
            </a:pPr>
            <a:r>
              <a:rPr lang="en-US" sz="1400" dirty="0">
                <a:latin typeface="Consolas" panose="020B0609020204030204" pitchFamily="49" charset="0"/>
                <a:cs typeface="Consolas" panose="020B0609020204030204" pitchFamily="49" charset="0"/>
              </a:rPr>
              <a:t>                      [1, 0, 0]])</a:t>
            </a:r>
          </a:p>
          <a:p>
            <a:pPr marL="0" indent="0">
              <a:buNone/>
            </a:pPr>
            <a:r>
              <a:rPr lang="en-US" sz="1400" dirty="0">
                <a:latin typeface="Consolas" panose="020B0609020204030204" pitchFamily="49" charset="0"/>
                <a:cs typeface="Consolas" panose="020B0609020204030204" pitchFamily="49" charset="0"/>
              </a:rPr>
              <a:t>        result = </a:t>
            </a:r>
            <a:r>
              <a:rPr lang="en-US" sz="1400" dirty="0" err="1">
                <a:latin typeface="Consolas" panose="020B0609020204030204" pitchFamily="49" charset="0"/>
                <a:cs typeface="Consolas" panose="020B0609020204030204" pitchFamily="49" charset="0"/>
              </a:rPr>
              <a:t>make_symmetric</a:t>
            </a:r>
            <a:r>
              <a:rPr lang="en-US" sz="1400" dirty="0">
                <a:latin typeface="Consolas" panose="020B0609020204030204" pitchFamily="49" charset="0"/>
                <a:cs typeface="Consolas" panose="020B0609020204030204" pitchFamily="49" charset="0"/>
              </a:rPr>
              <a:t>(W)</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self.assertIsInstance</a:t>
            </a:r>
            <a:r>
              <a:rPr lang="en-US" sz="1400" dirty="0">
                <a:latin typeface="Consolas" panose="020B0609020204030204" pitchFamily="49" charset="0"/>
                <a:cs typeface="Consolas" panose="020B0609020204030204" pitchFamily="49" charset="0"/>
              </a:rPr>
              <a:t>(result, </a:t>
            </a:r>
            <a:r>
              <a:rPr lang="en-US" sz="1400" dirty="0" err="1">
                <a:latin typeface="Consolas" panose="020B0609020204030204" pitchFamily="49" charset="0"/>
                <a:cs typeface="Consolas" panose="020B0609020204030204" pitchFamily="49" charset="0"/>
              </a:rPr>
              <a:t>np.ndarray</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self.assertEqual</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result.shape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W.shape</a:t>
            </a:r>
            <a:r>
              <a:rPr lang="en-US" sz="1400" dirty="0">
                <a:latin typeface="Consolas" panose="020B0609020204030204" pitchFamily="49" charset="0"/>
                <a:cs typeface="Consolas" panose="020B0609020204030204" pitchFamily="49" charset="0"/>
              </a:rPr>
              <a:t>)</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self.assertTrue</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np.allclose</a:t>
            </a:r>
            <a:r>
              <a:rPr lang="en-US" sz="1400" dirty="0">
                <a:latin typeface="Consolas" panose="020B0609020204030204" pitchFamily="49" charset="0"/>
                <a:cs typeface="Consolas" panose="020B0609020204030204" pitchFamily="49" charset="0"/>
              </a:rPr>
              <a:t>(result, </a:t>
            </a:r>
            <a:r>
              <a:rPr lang="en-US" sz="1400" dirty="0" err="1">
                <a:latin typeface="Consolas" panose="020B0609020204030204" pitchFamily="49" charset="0"/>
                <a:cs typeface="Consolas" panose="020B0609020204030204" pitchFamily="49" charset="0"/>
              </a:rPr>
              <a:t>result.T</a:t>
            </a:r>
            <a:r>
              <a:rPr lang="en-US" sz="1400" dirty="0">
                <a:latin typeface="Consolas" panose="020B0609020204030204" pitchFamily="49" charset="0"/>
                <a:cs typeface="Consolas" panose="020B0609020204030204" pitchFamily="49" charset="0"/>
              </a:rPr>
              <a:t>))</a:t>
            </a:r>
          </a:p>
        </p:txBody>
      </p:sp>
      <p:sp>
        <p:nvSpPr>
          <p:cNvPr id="5" name="Text Placeholder 3">
            <a:extLst>
              <a:ext uri="{FF2B5EF4-FFF2-40B4-BE49-F238E27FC236}">
                <a16:creationId xmlns:a16="http://schemas.microsoft.com/office/drawing/2014/main" id="{F2EAA721-85DB-1794-8E1B-9E548DCA4D23}"/>
              </a:ext>
            </a:extLst>
          </p:cNvPr>
          <p:cNvSpPr txBox="1">
            <a:spLocks/>
          </p:cNvSpPr>
          <p:nvPr/>
        </p:nvSpPr>
        <p:spPr>
          <a:xfrm>
            <a:off x="503659" y="1867009"/>
            <a:ext cx="4972581" cy="3994529"/>
          </a:xfrm>
          <a:prstGeom prst="rect">
            <a:avLst/>
          </a:prstGeom>
        </p:spPr>
        <p:txBody>
          <a:bodyPr vert="horz" lIns="91440" tIns="45720" rIns="91440" bIns="45720" rtlCol="0">
            <a:normAutofit fontScale="55000" lnSpcReduction="20000"/>
          </a:bodyPr>
          <a:lstStyle>
            <a:lvl1pPr marL="380990" indent="-380990" algn="l" defTabSz="914400" rtl="0" eaLnBrk="1" latinLnBrk="0" hangingPunct="1">
              <a:lnSpc>
                <a:spcPct val="90000"/>
              </a:lnSpc>
              <a:spcBef>
                <a:spcPts val="1000"/>
              </a:spcBef>
              <a:buClr>
                <a:srgbClr val="235EE2"/>
              </a:buClr>
              <a:buSzPct val="70000"/>
              <a:buFont typeface="Courier New"/>
              <a:buChar char="o"/>
              <a:defRPr sz="1867" b="0" i="0" kern="1200" baseline="0">
                <a:solidFill>
                  <a:schemeClr val="tx1">
                    <a:lumMod val="75000"/>
                    <a:lumOff val="25000"/>
                  </a:schemeClr>
                </a:solidFill>
                <a:latin typeface="Aptos" panose="020B0004020202020204" pitchFamily="34" charset="0"/>
                <a:ea typeface="+mn-ea"/>
                <a:cs typeface="Aptos" panose="020B0004020202020204" pitchFamily="34" charset="0"/>
              </a:defRPr>
            </a:lvl1pPr>
            <a:lvl2pPr marL="685800" indent="-228600" algn="l" defTabSz="914400" rtl="0" eaLnBrk="1" latinLnBrk="0" hangingPunct="1">
              <a:lnSpc>
                <a:spcPct val="90000"/>
              </a:lnSpc>
              <a:spcBef>
                <a:spcPts val="500"/>
              </a:spcBef>
              <a:buClr>
                <a:srgbClr val="235EE2"/>
              </a:buClr>
              <a:buSzPct val="70000"/>
              <a:buFont typeface="Arial" panose="020B0604020202020204" pitchFamily="34" charset="0"/>
              <a:buChar char="•"/>
              <a:defRPr sz="1600" kern="1200" baseline="0">
                <a:solidFill>
                  <a:schemeClr val="tx1">
                    <a:lumMod val="65000"/>
                    <a:lumOff val="35000"/>
                  </a:schemeClr>
                </a:solidFill>
                <a:latin typeface="Helvetica Light"/>
                <a:ea typeface="+mn-ea"/>
                <a:cs typeface="Helvetica 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Heavy"/>
                <a:ea typeface="+mn-ea"/>
                <a:cs typeface="Avenir Heavy"/>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Heavy"/>
                <a:ea typeface="+mn-ea"/>
                <a:cs typeface="Avenir Heavy"/>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a:buNone/>
            </a:pPr>
            <a:r>
              <a:rPr lang="en-US" dirty="0">
                <a:latin typeface="Consolas" panose="020B0609020204030204" pitchFamily="49" charset="0"/>
                <a:cs typeface="Consolas" panose="020B0609020204030204" pitchFamily="49" charset="0"/>
              </a:rPr>
              <a:t>def </a:t>
            </a:r>
            <a:r>
              <a:rPr lang="en-US" dirty="0" err="1">
                <a:latin typeface="Consolas" panose="020B0609020204030204" pitchFamily="49" charset="0"/>
                <a:cs typeface="Consolas" panose="020B0609020204030204" pitchFamily="49" charset="0"/>
              </a:rPr>
              <a:t>make_symmetric</a:t>
            </a:r>
            <a:r>
              <a:rPr lang="en-US" dirty="0">
                <a:latin typeface="Consolas" panose="020B0609020204030204" pitchFamily="49" charset="0"/>
                <a:cs typeface="Consolas" panose="020B0609020204030204" pitchFamily="49" charset="0"/>
              </a:rPr>
              <a:t>(A: </a:t>
            </a:r>
            <a:r>
              <a:rPr lang="en-US" dirty="0" err="1">
                <a:latin typeface="Consolas" panose="020B0609020204030204" pitchFamily="49" charset="0"/>
                <a:cs typeface="Consolas" panose="020B0609020204030204" pitchFamily="49" charset="0"/>
              </a:rPr>
              <a:t>np.ndarray</a:t>
            </a:r>
            <a:r>
              <a:rPr lang="en-US" dirty="0">
                <a:latin typeface="Consolas" panose="020B0609020204030204" pitchFamily="49" charset="0"/>
                <a:cs typeface="Consolas" panose="020B0609020204030204" pitchFamily="49" charset="0"/>
              </a:rPr>
              <a:t>, bin: bool = False) -&gt; </a:t>
            </a:r>
            <a:r>
              <a:rPr lang="en-US" dirty="0" err="1">
                <a:latin typeface="Consolas" panose="020B0609020204030204" pitchFamily="49" charset="0"/>
                <a:cs typeface="Consolas" panose="020B0609020204030204" pitchFamily="49" charset="0"/>
              </a:rPr>
              <a:t>np.ndarray</a:t>
            </a:r>
            <a:r>
              <a:rPr lang="en-US" dirty="0">
                <a:latin typeface="Consolas" panose="020B0609020204030204" pitchFamily="49" charset="0"/>
                <a:cs typeface="Consolas" panose="020B0609020204030204" pitchFamily="49" charset="0"/>
              </a:rPr>
              <a:t>:</a:t>
            </a:r>
          </a:p>
          <a:p>
            <a:pPr marL="0" indent="0">
              <a:buFont typeface="Courier New"/>
              <a:buNone/>
            </a:pPr>
            <a:r>
              <a:rPr lang="en-US" dirty="0">
                <a:latin typeface="Consolas" panose="020B0609020204030204" pitchFamily="49" charset="0"/>
                <a:cs typeface="Consolas" panose="020B0609020204030204" pitchFamily="49" charset="0"/>
              </a:rPr>
              <a:t>    W = </a:t>
            </a:r>
            <a:r>
              <a:rPr lang="en-US" dirty="0" err="1">
                <a:latin typeface="Consolas" panose="020B0609020204030204" pitchFamily="49" charset="0"/>
                <a:cs typeface="Consolas" panose="020B0609020204030204" pitchFamily="49" charset="0"/>
              </a:rPr>
              <a:t>np.zeros</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A.shape</a:t>
            </a:r>
            <a:r>
              <a:rPr lang="en-US" dirty="0">
                <a:latin typeface="Consolas" panose="020B0609020204030204" pitchFamily="49" charset="0"/>
                <a:cs typeface="Consolas" panose="020B0609020204030204" pitchFamily="49" charset="0"/>
              </a:rPr>
              <a:t>)</a:t>
            </a:r>
          </a:p>
          <a:p>
            <a:pPr marL="0" indent="0">
              <a:buFont typeface="Courier New"/>
              <a:buNone/>
            </a:pPr>
            <a:r>
              <a:rPr lang="en-US" dirty="0">
                <a:latin typeface="Consolas" panose="020B0609020204030204" pitchFamily="49" charset="0"/>
                <a:cs typeface="Consolas" panose="020B0609020204030204" pitchFamily="49" charset="0"/>
              </a:rPr>
              <a:t>        if bin:</a:t>
            </a:r>
          </a:p>
          <a:p>
            <a:pPr marL="0" indent="0">
              <a:buFont typeface="Courier New"/>
              <a:buNone/>
            </a:pPr>
            <a:r>
              <a:rPr lang="en-US" dirty="0">
                <a:latin typeface="Consolas" panose="020B0609020204030204" pitchFamily="49" charset="0"/>
                <a:cs typeface="Consolas" panose="020B0609020204030204" pitchFamily="49" charset="0"/>
              </a:rPr>
              <a:t>            for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in range(</a:t>
            </a:r>
            <a:r>
              <a:rPr lang="en-US" dirty="0" err="1">
                <a:latin typeface="Consolas" panose="020B0609020204030204" pitchFamily="49" charset="0"/>
                <a:cs typeface="Consolas" panose="020B0609020204030204" pitchFamily="49" charset="0"/>
              </a:rPr>
              <a:t>A.shape</a:t>
            </a:r>
            <a:r>
              <a:rPr lang="en-US" dirty="0">
                <a:latin typeface="Consolas" panose="020B0609020204030204" pitchFamily="49" charset="0"/>
                <a:cs typeface="Consolas" panose="020B0609020204030204" pitchFamily="49" charset="0"/>
              </a:rPr>
              <a:t>[0]):</a:t>
            </a:r>
          </a:p>
          <a:p>
            <a:pPr marL="0" indent="0">
              <a:buFont typeface="Courier New"/>
              <a:buNone/>
            </a:pPr>
            <a:r>
              <a:rPr lang="en-US" dirty="0">
                <a:latin typeface="Consolas" panose="020B0609020204030204" pitchFamily="49" charset="0"/>
                <a:cs typeface="Consolas" panose="020B0609020204030204" pitchFamily="49" charset="0"/>
              </a:rPr>
              <a:t>                for j in range(</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A.shape</a:t>
            </a:r>
            <a:r>
              <a:rPr lang="en-US" dirty="0">
                <a:latin typeface="Consolas" panose="020B0609020204030204" pitchFamily="49" charset="0"/>
                <a:cs typeface="Consolas" panose="020B0609020204030204" pitchFamily="49" charset="0"/>
              </a:rPr>
              <a:t>[1]):</a:t>
            </a:r>
          </a:p>
          <a:p>
            <a:pPr marL="0" indent="0">
              <a:buFont typeface="Courier New"/>
              <a:buNone/>
            </a:pPr>
            <a:r>
              <a:rPr lang="en-US" dirty="0">
                <a:latin typeface="Consolas" panose="020B0609020204030204" pitchFamily="49" charset="0"/>
                <a:cs typeface="Consolas" panose="020B0609020204030204" pitchFamily="49" charset="0"/>
              </a:rPr>
              <a:t>                    if A[</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 or A[j,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a:t>
            </a:r>
          </a:p>
          <a:p>
            <a:pPr marL="0" indent="0">
              <a:buFont typeface="Courier New"/>
              <a:buNone/>
            </a:pPr>
            <a:r>
              <a:rPr lang="en-US" dirty="0">
                <a:latin typeface="Consolas" panose="020B0609020204030204" pitchFamily="49" charset="0"/>
                <a:cs typeface="Consolas" panose="020B0609020204030204" pitchFamily="49" charset="0"/>
              </a:rPr>
              <a:t>                        W[</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 = 1</a:t>
            </a:r>
          </a:p>
          <a:p>
            <a:pPr marL="0" indent="0">
              <a:buFont typeface="Courier New"/>
              <a:buNone/>
            </a:pPr>
            <a:r>
              <a:rPr lang="en-US" dirty="0">
                <a:latin typeface="Consolas" panose="020B0609020204030204" pitchFamily="49" charset="0"/>
                <a:cs typeface="Consolas" panose="020B0609020204030204" pitchFamily="49" charset="0"/>
              </a:rPr>
              <a:t>                        W[j,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1</a:t>
            </a:r>
          </a:p>
          <a:p>
            <a:pPr marL="0" indent="0">
              <a:buFont typeface="Courier New"/>
              <a:buNone/>
            </a:pPr>
            <a:r>
              <a:rPr lang="en-US" dirty="0">
                <a:latin typeface="Consolas" panose="020B0609020204030204" pitchFamily="49" charset="0"/>
                <a:cs typeface="Consolas" panose="020B0609020204030204" pitchFamily="49" charset="0"/>
              </a:rPr>
              <a:t>        else:</a:t>
            </a:r>
          </a:p>
          <a:p>
            <a:pPr marL="0" indent="0">
              <a:buFont typeface="Courier New"/>
              <a:buNone/>
            </a:pPr>
            <a:r>
              <a:rPr lang="en-US" dirty="0">
                <a:latin typeface="Consolas" panose="020B0609020204030204" pitchFamily="49" charset="0"/>
                <a:cs typeface="Consolas" panose="020B0609020204030204" pitchFamily="49" charset="0"/>
              </a:rPr>
              <a:t>            for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in range(</a:t>
            </a:r>
            <a:r>
              <a:rPr lang="en-US" dirty="0" err="1">
                <a:latin typeface="Consolas" panose="020B0609020204030204" pitchFamily="49" charset="0"/>
                <a:cs typeface="Consolas" panose="020B0609020204030204" pitchFamily="49" charset="0"/>
              </a:rPr>
              <a:t>A.shape</a:t>
            </a:r>
            <a:r>
              <a:rPr lang="en-US" dirty="0">
                <a:latin typeface="Consolas" panose="020B0609020204030204" pitchFamily="49" charset="0"/>
                <a:cs typeface="Consolas" panose="020B0609020204030204" pitchFamily="49" charset="0"/>
              </a:rPr>
              <a:t>[0]):</a:t>
            </a:r>
          </a:p>
          <a:p>
            <a:pPr marL="0" indent="0">
              <a:buFont typeface="Courier New"/>
              <a:buNone/>
            </a:pPr>
            <a:r>
              <a:rPr lang="en-US" dirty="0">
                <a:latin typeface="Consolas" panose="020B0609020204030204" pitchFamily="49" charset="0"/>
                <a:cs typeface="Consolas" panose="020B0609020204030204" pitchFamily="49" charset="0"/>
              </a:rPr>
              <a:t>                for j in range(</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A.shape</a:t>
            </a:r>
            <a:r>
              <a:rPr lang="en-US" dirty="0">
                <a:latin typeface="Consolas" panose="020B0609020204030204" pitchFamily="49" charset="0"/>
                <a:cs typeface="Consolas" panose="020B0609020204030204" pitchFamily="49" charset="0"/>
              </a:rPr>
              <a:t>[1]):</a:t>
            </a:r>
          </a:p>
          <a:p>
            <a:pPr marL="0" indent="0">
              <a:buFont typeface="Courier New"/>
              <a:buNone/>
            </a:pPr>
            <a:r>
              <a:rPr lang="en-US" dirty="0">
                <a:latin typeface="Consolas" panose="020B0609020204030204" pitchFamily="49" charset="0"/>
                <a:cs typeface="Consolas" panose="020B0609020204030204" pitchFamily="49" charset="0"/>
              </a:rPr>
              <a:t>                    if A[</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 or A[j,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a:t>
            </a:r>
          </a:p>
          <a:p>
            <a:pPr marL="0" indent="0">
              <a:buFont typeface="Courier New"/>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val</a:t>
            </a:r>
            <a:r>
              <a:rPr lang="en-US" dirty="0">
                <a:latin typeface="Consolas" panose="020B0609020204030204" pitchFamily="49" charset="0"/>
                <a:cs typeface="Consolas" panose="020B0609020204030204" pitchFamily="49" charset="0"/>
              </a:rPr>
              <a:t> = (A[</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 + A[j,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2</a:t>
            </a:r>
          </a:p>
          <a:p>
            <a:pPr marL="0" indent="0">
              <a:buFont typeface="Courier New"/>
              <a:buNone/>
            </a:pPr>
            <a:r>
              <a:rPr lang="en-US" dirty="0">
                <a:latin typeface="Consolas" panose="020B0609020204030204" pitchFamily="49" charset="0"/>
                <a:cs typeface="Consolas" panose="020B0609020204030204" pitchFamily="49" charset="0"/>
              </a:rPr>
              <a:t>                        W[</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 = </a:t>
            </a:r>
            <a:r>
              <a:rPr lang="en-US" dirty="0" err="1">
                <a:latin typeface="Consolas" panose="020B0609020204030204" pitchFamily="49" charset="0"/>
                <a:cs typeface="Consolas" panose="020B0609020204030204" pitchFamily="49" charset="0"/>
              </a:rPr>
              <a:t>val</a:t>
            </a:r>
            <a:endParaRPr lang="en-US" dirty="0">
              <a:latin typeface="Consolas" panose="020B0609020204030204" pitchFamily="49" charset="0"/>
              <a:cs typeface="Consolas" panose="020B0609020204030204" pitchFamily="49" charset="0"/>
            </a:endParaRPr>
          </a:p>
          <a:p>
            <a:pPr marL="0" indent="0">
              <a:buFont typeface="Courier New"/>
              <a:buNone/>
            </a:pPr>
            <a:r>
              <a:rPr lang="en-US" dirty="0">
                <a:latin typeface="Consolas" panose="020B0609020204030204" pitchFamily="49" charset="0"/>
                <a:cs typeface="Consolas" panose="020B0609020204030204" pitchFamily="49" charset="0"/>
              </a:rPr>
              <a:t>                        W[j,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val</a:t>
            </a:r>
            <a:endParaRPr lang="en-US" dirty="0">
              <a:latin typeface="Consolas" panose="020B0609020204030204" pitchFamily="49" charset="0"/>
              <a:cs typeface="Consolas" panose="020B0609020204030204" pitchFamily="49" charset="0"/>
            </a:endParaRPr>
          </a:p>
          <a:p>
            <a:pPr marL="0" indent="0">
              <a:buFont typeface="Courier New"/>
              <a:buNone/>
            </a:pPr>
            <a:r>
              <a:rPr lang="en-US" dirty="0">
                <a:latin typeface="Consolas" panose="020B0609020204030204" pitchFamily="49" charset="0"/>
                <a:cs typeface="Consolas" panose="020B0609020204030204" pitchFamily="49" charset="0"/>
              </a:rPr>
              <a:t>        return W</a:t>
            </a:r>
          </a:p>
        </p:txBody>
      </p:sp>
    </p:spTree>
    <p:extLst>
      <p:ext uri="{BB962C8B-B14F-4D97-AF65-F5344CB8AC3E}">
        <p14:creationId xmlns:p14="http://schemas.microsoft.com/office/powerpoint/2010/main" val="179554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854</Words>
  <Application>Microsoft Macintosh PowerPoint</Application>
  <PresentationFormat>Widescreen</PresentationFormat>
  <Paragraphs>70</Paragraphs>
  <Slides>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Aptos</vt:lpstr>
      <vt:lpstr>Aptos Display</vt:lpstr>
      <vt:lpstr>Arial</vt:lpstr>
      <vt:lpstr>Avenir Book</vt:lpstr>
      <vt:lpstr>Avenir Heavy</vt:lpstr>
      <vt:lpstr>Cambria Math</vt:lpstr>
      <vt:lpstr>Consolas</vt:lpstr>
      <vt:lpstr>Courier New</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Daniels</dc:creator>
  <cp:lastModifiedBy>Ryan Daniels</cp:lastModifiedBy>
  <cp:revision>1</cp:revision>
  <dcterms:created xsi:type="dcterms:W3CDTF">2024-04-29T14:00:01Z</dcterms:created>
  <dcterms:modified xsi:type="dcterms:W3CDTF">2024-04-29T14:00:32Z</dcterms:modified>
</cp:coreProperties>
</file>