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332" r:id="rId2"/>
    <p:sldId id="313" r:id="rId3"/>
    <p:sldId id="314" r:id="rId4"/>
    <p:sldId id="315" r:id="rId5"/>
    <p:sldId id="316" r:id="rId6"/>
    <p:sldId id="317" r:id="rId7"/>
    <p:sldId id="318" r:id="rId8"/>
    <p:sldId id="278" r:id="rId9"/>
    <p:sldId id="286" r:id="rId10"/>
    <p:sldId id="272" r:id="rId11"/>
    <p:sldId id="287" r:id="rId12"/>
    <p:sldId id="279" r:id="rId13"/>
    <p:sldId id="311" r:id="rId14"/>
    <p:sldId id="310" r:id="rId15"/>
    <p:sldId id="281" r:id="rId16"/>
    <p:sldId id="283" r:id="rId17"/>
    <p:sldId id="331" r:id="rId18"/>
    <p:sldId id="30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11"/>
    <p:restoredTop sz="94150"/>
  </p:normalViewPr>
  <p:slideViewPr>
    <p:cSldViewPr snapToGrid="0">
      <p:cViewPr varScale="1">
        <p:scale>
          <a:sx n="120" d="100"/>
          <a:sy n="120" d="100"/>
        </p:scale>
        <p:origin x="28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E2E790-179D-BA4F-AA34-44105FAF543E}" type="datetimeFigureOut">
              <a:rPr lang="en-US" smtClean="0"/>
              <a:t>5/1/24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F9C5A9-A64B-154A-BE70-E2C3B81DAB18}" type="slidenum">
              <a:rPr lang="en-US" smtClean="0"/>
              <a:t>‹#›</a:t>
            </a:fld>
            <a:endParaRPr lang="en-US"/>
          </a:p>
        </p:txBody>
      </p:sp>
    </p:spTree>
    <p:extLst>
      <p:ext uri="{BB962C8B-B14F-4D97-AF65-F5344CB8AC3E}">
        <p14:creationId xmlns:p14="http://schemas.microsoft.com/office/powerpoint/2010/main" val="3997931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before we get started, I would just like to give a brief overview of the Accelerate program.</a:t>
            </a:r>
          </a:p>
          <a:p>
            <a:endParaRPr lang="en-US" dirty="0"/>
          </a:p>
          <a:p>
            <a:r>
              <a:rPr lang="en-US" dirty="0"/>
              <a:t>Essentially, our driving goal is to help researchers use AI in their research. It says here that we pursue research at the interface of AI and Science, and the word science, evokes the typical STEM subjects, but actually it isn’t. We’re finding more and more that researchers from the Humanities want to utilize machine learning methods, and we’re having to reassess what we think of as traditional science.</a:t>
            </a:r>
          </a:p>
        </p:txBody>
      </p:sp>
      <p:sp>
        <p:nvSpPr>
          <p:cNvPr id="4" name="Slide Number Placeholder 3"/>
          <p:cNvSpPr>
            <a:spLocks noGrp="1"/>
          </p:cNvSpPr>
          <p:nvPr>
            <p:ph type="sldNum" sz="quarter" idx="5"/>
          </p:nvPr>
        </p:nvSpPr>
        <p:spPr/>
        <p:txBody>
          <a:bodyPr/>
          <a:lstStyle/>
          <a:p>
            <a:fld id="{6184AF57-4BD4-7D48-A093-6530DDD8C062}" type="slidenum">
              <a:rPr lang="en-US" smtClean="0"/>
              <a:t>1</a:t>
            </a:fld>
            <a:endParaRPr lang="en-US"/>
          </a:p>
        </p:txBody>
      </p:sp>
    </p:spTree>
    <p:extLst>
      <p:ext uri="{BB962C8B-B14F-4D97-AF65-F5344CB8AC3E}">
        <p14:creationId xmlns:p14="http://schemas.microsoft.com/office/powerpoint/2010/main" val="1705072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aim with the courses that we run is to provide material that people can work through in their own time, but also in the context of a full day workshop event, with instructors there to help. So because this is not 8 hours, it’s only 90 minutes, we can’t work through the entire thing, so instead we’ll just touch on a few things here and of course the material is available for you to work on if you like. Please note that this is the first time we’ve run this workshop, and it’s not until May, so 1. there is still time to sign up if you like, and 2. it’s not 100% finished yet, so there may still be some minor teething issues. If you are working through it, please do feel free to either open an issue, submit a PR, or just let me know. So in a short while, I’ll introduce the material, but for now:</a:t>
            </a:r>
          </a:p>
          <a:p>
            <a:endParaRPr lang="en-GB" dirty="0"/>
          </a:p>
          <a:p>
            <a:endParaRPr lang="en-GB" dirty="0"/>
          </a:p>
          <a:p>
            <a:endParaRPr lang="en-US" dirty="0"/>
          </a:p>
          <a:p>
            <a:endParaRPr lang="en-US" dirty="0"/>
          </a:p>
        </p:txBody>
      </p:sp>
      <p:sp>
        <p:nvSpPr>
          <p:cNvPr id="4" name="Slide Number Placeholder 3"/>
          <p:cNvSpPr>
            <a:spLocks noGrp="1"/>
          </p:cNvSpPr>
          <p:nvPr>
            <p:ph type="sldNum" sz="quarter" idx="5"/>
          </p:nvPr>
        </p:nvSpPr>
        <p:spPr/>
        <p:txBody>
          <a:bodyPr/>
          <a:lstStyle/>
          <a:p>
            <a:fld id="{6184AF57-4BD4-7D48-A093-6530DDD8C062}" type="slidenum">
              <a:rPr lang="en-US" smtClean="0"/>
              <a:t>10</a:t>
            </a:fld>
            <a:endParaRPr lang="en-US"/>
          </a:p>
        </p:txBody>
      </p:sp>
    </p:spTree>
    <p:extLst>
      <p:ext uri="{BB962C8B-B14F-4D97-AF65-F5344CB8AC3E}">
        <p14:creationId xmlns:p14="http://schemas.microsoft.com/office/powerpoint/2010/main" val="2144170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first I just want to measure the temperature of the room:</a:t>
            </a:r>
          </a:p>
          <a:p>
            <a:endParaRPr lang="en-US" dirty="0"/>
          </a:p>
          <a:p>
            <a:r>
              <a:rPr lang="en-US" dirty="0"/>
              <a:t>How many of you have a beginner or above level of experience with version control? And by above beginner, I mean, you can initialize your own git repos locally, you can commit, you can push, you can start new </a:t>
            </a:r>
            <a:r>
              <a:rPr lang="en-US" dirty="0" err="1"/>
              <a:t>github</a:t>
            </a:r>
            <a:r>
              <a:rPr lang="en-US" dirty="0"/>
              <a:t> repos.</a:t>
            </a:r>
          </a:p>
          <a:p>
            <a:endParaRPr lang="en-US" dirty="0"/>
          </a:p>
          <a:p>
            <a:r>
              <a:rPr lang="en-US" dirty="0"/>
              <a:t>OK and intermediate and above: you can handle working on multiple branches, submit and merge pull requests, familiar with things like .</a:t>
            </a:r>
            <a:r>
              <a:rPr lang="en-US" dirty="0" err="1"/>
              <a:t>gitignore</a:t>
            </a:r>
            <a:r>
              <a:rPr lang="en-US" dirty="0"/>
              <a:t>, licensing.</a:t>
            </a:r>
          </a:p>
          <a:p>
            <a:endParaRPr lang="en-US" dirty="0"/>
          </a:p>
          <a:p>
            <a:r>
              <a:rPr lang="en-US" dirty="0"/>
              <a:t>OK, and advanced: familiar with </a:t>
            </a:r>
            <a:r>
              <a:rPr lang="en-US" dirty="0" err="1"/>
              <a:t>github</a:t>
            </a:r>
            <a:r>
              <a:rPr lang="en-US" dirty="0"/>
              <a:t> actions, </a:t>
            </a:r>
            <a:r>
              <a:rPr lang="en-US" dirty="0" err="1"/>
              <a:t>precommit</a:t>
            </a:r>
            <a:r>
              <a:rPr lang="en-US" dirty="0"/>
              <a:t> checks, continuous development and integration.</a:t>
            </a:r>
          </a:p>
          <a:p>
            <a:endParaRPr lang="en-US" dirty="0"/>
          </a:p>
          <a:p>
            <a:r>
              <a:rPr lang="en-US" dirty="0"/>
              <a:t>And who has published python code to either </a:t>
            </a:r>
            <a:r>
              <a:rPr lang="en-US" dirty="0" err="1"/>
              <a:t>github</a:t>
            </a:r>
            <a:r>
              <a:rPr lang="en-US" dirty="0"/>
              <a:t> releases or to </a:t>
            </a:r>
            <a:r>
              <a:rPr lang="en-US" dirty="0" err="1"/>
              <a:t>PyPi</a:t>
            </a:r>
            <a:r>
              <a:rPr lang="en-US" dirty="0"/>
              <a:t>?</a:t>
            </a:r>
          </a:p>
          <a:p>
            <a:endParaRPr lang="en-US" dirty="0"/>
          </a:p>
          <a:p>
            <a:r>
              <a:rPr lang="en-US" dirty="0"/>
              <a:t>Who primarily works with </a:t>
            </a:r>
            <a:r>
              <a:rPr lang="en-US" dirty="0" err="1"/>
              <a:t>Jupyter</a:t>
            </a:r>
            <a:r>
              <a:rPr lang="en-US" dirty="0"/>
              <a:t> notebooks? </a:t>
            </a:r>
            <a:r>
              <a:rPr lang="en-US" dirty="0" err="1"/>
              <a:t>VSCode</a:t>
            </a:r>
            <a:r>
              <a:rPr lang="en-US" dirty="0"/>
              <a:t>? PyCharm? Spyder? Any hipsters who are using Vim ironically or something? </a:t>
            </a:r>
          </a:p>
        </p:txBody>
      </p:sp>
      <p:sp>
        <p:nvSpPr>
          <p:cNvPr id="4" name="Slide Number Placeholder 3"/>
          <p:cNvSpPr>
            <a:spLocks noGrp="1"/>
          </p:cNvSpPr>
          <p:nvPr>
            <p:ph type="sldNum" sz="quarter" idx="5"/>
          </p:nvPr>
        </p:nvSpPr>
        <p:spPr/>
        <p:txBody>
          <a:bodyPr/>
          <a:lstStyle/>
          <a:p>
            <a:fld id="{405232F6-B76B-E748-9DF9-431B1E2F1F8C}" type="slidenum">
              <a:rPr lang="en-US" smtClean="0"/>
              <a:t>11</a:t>
            </a:fld>
            <a:endParaRPr lang="en-US"/>
          </a:p>
        </p:txBody>
      </p:sp>
    </p:spTree>
    <p:extLst>
      <p:ext uri="{BB962C8B-B14F-4D97-AF65-F5344CB8AC3E}">
        <p14:creationId xmlns:p14="http://schemas.microsoft.com/office/powerpoint/2010/main" val="2896587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if you’re here, then you aren’t wondering why this is even important! But in case you are wondering….</a:t>
            </a:r>
          </a:p>
          <a:p>
            <a:endParaRPr lang="en-US" dirty="0"/>
          </a:p>
          <a:p>
            <a:r>
              <a:rPr lang="en-US" dirty="0"/>
              <a:t>Something that we often gloss over and don’t think about are the ethical implications of what we’re doing with our software. And it’s easy to think that sometimes nobody is going to use it, or that it won’t be deployed in the real world. And we’re not just talking about direct consequences, such as: my software is going to be used in missile guidance systems. There are potential downstream effects of developing software, and deploying it either in real world environments, or to aid scientific discovery.</a:t>
            </a:r>
          </a:p>
          <a:p>
            <a:endParaRPr lang="en-US" dirty="0"/>
          </a:p>
          <a:p>
            <a:r>
              <a:rPr lang="en-US" dirty="0"/>
              <a:t>Think about some recent software issues that have been in the news…poor software engineering practices literally destroys lives.</a:t>
            </a:r>
          </a:p>
          <a:p>
            <a:endParaRPr lang="en-US" dirty="0"/>
          </a:p>
          <a:p>
            <a:r>
              <a:rPr lang="en-US" dirty="0"/>
              <a:t>These problems can come in a variety of forms:</a:t>
            </a:r>
          </a:p>
          <a:p>
            <a:pPr marL="171450" indent="-171450">
              <a:buFontTx/>
              <a:buChar char="-"/>
            </a:pPr>
            <a:r>
              <a:rPr lang="en-US" dirty="0"/>
              <a:t>Bugs – bugs are just errors in the code. You think the code is doing one thing, when in actuality, it’s doing something completely different. Everything runs, and you get some coherent answers, but those answers are wrong.</a:t>
            </a:r>
          </a:p>
          <a:p>
            <a:pPr marL="171450" indent="-171450">
              <a:buFontTx/>
              <a:buChar char="-"/>
            </a:pPr>
            <a:r>
              <a:rPr lang="en-US" dirty="0"/>
              <a:t>Ethical issues – you’re using your code in an unethical way.</a:t>
            </a:r>
          </a:p>
          <a:p>
            <a:endParaRPr lang="en-US" dirty="0"/>
          </a:p>
          <a:p>
            <a:r>
              <a:rPr lang="en-US" dirty="0"/>
              <a:t>Here are the UNESCO guidelines on responsible use of AI, but they can just as easily apply to any software.</a:t>
            </a:r>
          </a:p>
          <a:p>
            <a:endParaRPr lang="en-US" dirty="0"/>
          </a:p>
          <a:p>
            <a:r>
              <a:rPr lang="en-US" dirty="0"/>
              <a:t>Sometimes you might see these guidelines and find it difficult to map them onto tangible actions that you can take. Some of them might be more obvious:</a:t>
            </a:r>
          </a:p>
          <a:p>
            <a:pPr marL="171450" indent="-171450">
              <a:buFontTx/>
              <a:buChar char="-"/>
            </a:pPr>
            <a:r>
              <a:rPr lang="en-US" dirty="0"/>
              <a:t>Sustainability. Do you really need to use an A100 GPU?</a:t>
            </a:r>
          </a:p>
          <a:p>
            <a:pPr marL="171450" indent="-171450">
              <a:buFontTx/>
              <a:buChar char="-"/>
            </a:pPr>
            <a:endParaRPr lang="en-US" dirty="0"/>
          </a:p>
          <a:p>
            <a:pPr marL="0" indent="0">
              <a:buFontTx/>
              <a:buNone/>
            </a:pPr>
            <a:r>
              <a:rPr lang="en-US" dirty="0"/>
              <a:t>But others may not be. How do we make software systems auditable and traceable? How can we monitor security vulnerabilities? How can we be transparent and make sure our systems are explainable and interpretable? How can we ensure privacy.</a:t>
            </a:r>
          </a:p>
          <a:p>
            <a:pPr marL="0" indent="0">
              <a:buFontTx/>
              <a:buNone/>
            </a:pPr>
            <a:endParaRPr lang="en-US" dirty="0"/>
          </a:p>
          <a:p>
            <a:pPr marL="0" indent="0">
              <a:buFontTx/>
              <a:buNone/>
            </a:pPr>
            <a:r>
              <a:rPr lang="en-US" dirty="0"/>
              <a:t>Actually, the answers to some of these questions lies in proper software engineering practices.</a:t>
            </a:r>
          </a:p>
          <a:p>
            <a:pPr marL="171450" indent="-171450">
              <a:buFontTx/>
              <a:buChar char="-"/>
            </a:pPr>
            <a:r>
              <a:rPr lang="en-US" dirty="0"/>
              <a:t>We can make our code open source.</a:t>
            </a:r>
          </a:p>
          <a:p>
            <a:pPr marL="171450" indent="-171450">
              <a:buFontTx/>
              <a:buChar char="-"/>
            </a:pPr>
            <a:r>
              <a:rPr lang="en-US" dirty="0"/>
              <a:t>We can use version control, so all changes made by contributors can be tracked.</a:t>
            </a:r>
          </a:p>
          <a:p>
            <a:pPr marL="171450" indent="-171450">
              <a:buFontTx/>
              <a:buChar char="-"/>
            </a:pPr>
            <a:r>
              <a:rPr lang="en-US" dirty="0"/>
              <a:t>We can keep up to date with vulnerabilities via </a:t>
            </a:r>
            <a:r>
              <a:rPr lang="en-US" dirty="0" err="1"/>
              <a:t>Github</a:t>
            </a:r>
            <a:r>
              <a:rPr lang="en-US" dirty="0"/>
              <a:t>.</a:t>
            </a:r>
          </a:p>
          <a:p>
            <a:pPr marL="171450" indent="-171450">
              <a:buFontTx/>
              <a:buChar char="-"/>
            </a:pPr>
            <a:r>
              <a:rPr lang="en-US" dirty="0"/>
              <a:t>We can be aware of any third-party software, and what they are doing. An recent example is a number of quantized large language models were found to have malware or OS </a:t>
            </a:r>
            <a:r>
              <a:rPr lang="en-US" dirty="0" err="1"/>
              <a:t>llm</a:t>
            </a:r>
            <a:r>
              <a:rPr lang="en-US" dirty="0"/>
              <a:t> serving software platforms had phone-home software embedded in them, essentially a method to collect your information. Naughty.</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6184AF57-4BD4-7D48-A093-6530DDD8C062}" type="slidenum">
              <a:rPr lang="en-US" smtClean="0"/>
              <a:t>12</a:t>
            </a:fld>
            <a:endParaRPr lang="en-US"/>
          </a:p>
        </p:txBody>
      </p:sp>
    </p:spTree>
    <p:extLst>
      <p:ext uri="{BB962C8B-B14F-4D97-AF65-F5344CB8AC3E}">
        <p14:creationId xmlns:p14="http://schemas.microsoft.com/office/powerpoint/2010/main" val="3619438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have the fair principles for RS.</a:t>
            </a:r>
          </a:p>
        </p:txBody>
      </p:sp>
      <p:sp>
        <p:nvSpPr>
          <p:cNvPr id="4" name="Slide Number Placeholder 3"/>
          <p:cNvSpPr>
            <a:spLocks noGrp="1"/>
          </p:cNvSpPr>
          <p:nvPr>
            <p:ph type="sldNum" sz="quarter" idx="5"/>
          </p:nvPr>
        </p:nvSpPr>
        <p:spPr/>
        <p:txBody>
          <a:bodyPr/>
          <a:lstStyle/>
          <a:p>
            <a:fld id="{6184AF57-4BD4-7D48-A093-6530DDD8C062}" type="slidenum">
              <a:rPr lang="en-US" smtClean="0"/>
              <a:t>13</a:t>
            </a:fld>
            <a:endParaRPr lang="en-US"/>
          </a:p>
        </p:txBody>
      </p:sp>
    </p:spTree>
    <p:extLst>
      <p:ext uri="{BB962C8B-B14F-4D97-AF65-F5344CB8AC3E}">
        <p14:creationId xmlns:p14="http://schemas.microsoft.com/office/powerpoint/2010/main" val="2397109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previous slide talked about the long-term, large scope impacts of software, but what about for us on the individual and group level.</a:t>
            </a:r>
          </a:p>
          <a:p>
            <a:pPr marL="171450" indent="-171450">
              <a:buFontTx/>
              <a:buChar char="-"/>
            </a:pPr>
            <a:r>
              <a:rPr lang="en-US" dirty="0"/>
              <a:t>Help to prevent errors. This is a big deal. I won’t ask anybody to put there hand up, but I wonder how many people in this room, have written a piece of code, and there is a part of it that they’re not quite sure how it’s working, but it does seem to be working. But how can you be sure that it’s working in the way you intend it to work?</a:t>
            </a:r>
          </a:p>
          <a:p>
            <a:pPr marL="171450" indent="-171450">
              <a:buFontTx/>
              <a:buChar char="-"/>
            </a:pPr>
            <a:r>
              <a:rPr lang="en-US" dirty="0"/>
              <a:t>Lessens the chance of retractions.</a:t>
            </a:r>
          </a:p>
          <a:p>
            <a:pPr marL="171450" indent="-171450">
              <a:buFontTx/>
              <a:buChar char="-"/>
            </a:pPr>
            <a:r>
              <a:rPr lang="en-US" dirty="0"/>
              <a:t>It gives us integrity. Your life is so much easier if you trust your own work, if you know that you’ve tugged at every thread.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It allows others to reproduce and build on our work. This is another big deal. We should, given the same starting conditions, be able to reproduce the work of other scientists to within an acceptable degree of error. And in many case in computational work, that error should be essentially machine precision.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It helps onboarding with new students. Again huge deal. How much of the initial PhD is spent deciphering the code written on stone tablets.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All comes from the end goal : publishing</a:t>
            </a:r>
          </a:p>
        </p:txBody>
      </p:sp>
      <p:sp>
        <p:nvSpPr>
          <p:cNvPr id="4" name="Slide Number Placeholder 3"/>
          <p:cNvSpPr>
            <a:spLocks noGrp="1"/>
          </p:cNvSpPr>
          <p:nvPr>
            <p:ph type="sldNum" sz="quarter" idx="5"/>
          </p:nvPr>
        </p:nvSpPr>
        <p:spPr/>
        <p:txBody>
          <a:bodyPr/>
          <a:lstStyle/>
          <a:p>
            <a:fld id="{6184AF57-4BD4-7D48-A093-6530DDD8C062}" type="slidenum">
              <a:rPr lang="en-US" smtClean="0"/>
              <a:t>14</a:t>
            </a:fld>
            <a:endParaRPr lang="en-US"/>
          </a:p>
        </p:txBody>
      </p:sp>
    </p:spTree>
    <p:extLst>
      <p:ext uri="{BB962C8B-B14F-4D97-AF65-F5344CB8AC3E}">
        <p14:creationId xmlns:p14="http://schemas.microsoft.com/office/powerpoint/2010/main" val="2324131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does it really mean to “publish” software?</a:t>
            </a:r>
          </a:p>
          <a:p>
            <a:endParaRPr lang="en-US" dirty="0"/>
          </a:p>
          <a:p>
            <a:r>
              <a:rPr lang="en-US" dirty="0"/>
              <a:t>When most people think of “publishing” code, it means to in some way make your source code available on a public platform, usually for free. For a lot of people that means uploading to GitHub. It’s akin to writing a blog on the internet. And if done correctly, which it isn’t always, it allows you to cover off a lot of the benefits of publishing we stated earlier, and also address some of the ethical issues.</a:t>
            </a:r>
          </a:p>
        </p:txBody>
      </p:sp>
      <p:sp>
        <p:nvSpPr>
          <p:cNvPr id="4" name="Slide Number Placeholder 3"/>
          <p:cNvSpPr>
            <a:spLocks noGrp="1"/>
          </p:cNvSpPr>
          <p:nvPr>
            <p:ph type="sldNum" sz="quarter" idx="5"/>
          </p:nvPr>
        </p:nvSpPr>
        <p:spPr/>
        <p:txBody>
          <a:bodyPr/>
          <a:lstStyle/>
          <a:p>
            <a:fld id="{201484FD-10DA-4547-A01E-D86EDBCF772B}" type="slidenum">
              <a:rPr lang="en-US" smtClean="0"/>
              <a:t>15</a:t>
            </a:fld>
            <a:endParaRPr lang="en-US"/>
          </a:p>
        </p:txBody>
      </p:sp>
    </p:spTree>
    <p:extLst>
      <p:ext uri="{BB962C8B-B14F-4D97-AF65-F5344CB8AC3E}">
        <p14:creationId xmlns:p14="http://schemas.microsoft.com/office/powerpoint/2010/main" val="432620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1484FD-10DA-4547-A01E-D86EDBCF772B}" type="slidenum">
              <a:rPr lang="en-US" smtClean="0"/>
              <a:t>16</a:t>
            </a:fld>
            <a:endParaRPr lang="en-US"/>
          </a:p>
        </p:txBody>
      </p:sp>
    </p:spTree>
    <p:extLst>
      <p:ext uri="{BB962C8B-B14F-4D97-AF65-F5344CB8AC3E}">
        <p14:creationId xmlns:p14="http://schemas.microsoft.com/office/powerpoint/2010/main" val="543613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that brings us back to the workshop. So like I said at the start, we are running a full day workshop on publishing where we basically guide you through the process of taking your code and achieving four main objectives:</a:t>
            </a:r>
          </a:p>
          <a:p>
            <a:endParaRPr lang="en-US" dirty="0"/>
          </a:p>
          <a:p>
            <a:r>
              <a:rPr lang="en-US" dirty="0"/>
              <a:t>Firstly, building a basic user interface.</a:t>
            </a:r>
          </a:p>
          <a:p>
            <a:endParaRPr lang="en-US" dirty="0"/>
          </a:p>
          <a:p>
            <a:r>
              <a:rPr lang="en-US" dirty="0"/>
              <a:t>Secondly, building a CLI.</a:t>
            </a:r>
          </a:p>
          <a:p>
            <a:endParaRPr lang="en-US" dirty="0"/>
          </a:p>
          <a:p>
            <a:r>
              <a:rPr lang="en-US" dirty="0"/>
              <a:t>Third, making the package pip installable.</a:t>
            </a:r>
          </a:p>
          <a:p>
            <a:endParaRPr lang="en-US" dirty="0"/>
          </a:p>
          <a:p>
            <a:r>
              <a:rPr lang="en-US" dirty="0"/>
              <a:t>And finally, automate the testing and publishing process.</a:t>
            </a:r>
          </a:p>
        </p:txBody>
      </p:sp>
      <p:sp>
        <p:nvSpPr>
          <p:cNvPr id="4" name="Slide Number Placeholder 3"/>
          <p:cNvSpPr>
            <a:spLocks noGrp="1"/>
          </p:cNvSpPr>
          <p:nvPr>
            <p:ph type="sldNum" sz="quarter" idx="5"/>
          </p:nvPr>
        </p:nvSpPr>
        <p:spPr/>
        <p:txBody>
          <a:bodyPr/>
          <a:lstStyle/>
          <a:p>
            <a:fld id="{405232F6-B76B-E748-9DF9-431B1E2F1F8C}" type="slidenum">
              <a:rPr lang="en-US" smtClean="0"/>
              <a:t>17</a:t>
            </a:fld>
            <a:endParaRPr lang="en-US"/>
          </a:p>
        </p:txBody>
      </p:sp>
    </p:spTree>
    <p:extLst>
      <p:ext uri="{BB962C8B-B14F-4D97-AF65-F5344CB8AC3E}">
        <p14:creationId xmlns:p14="http://schemas.microsoft.com/office/powerpoint/2010/main" val="1519514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now introduce you to the project itself</a:t>
            </a:r>
          </a:p>
          <a:p>
            <a:endParaRPr lang="en-US" dirty="0"/>
          </a:p>
          <a:p>
            <a:r>
              <a:rPr lang="en-US" dirty="0"/>
              <a:t>The model and code is very simple, because the focus isn’t on the software, it’s focused on the process. So we introduce a toy model from Scikit-learn: the Wisconsin Breast cancer dataset. It’s trivial to achieve high accuracy. We do some typical exploratory data analysis</a:t>
            </a:r>
          </a:p>
          <a:p>
            <a:endParaRPr lang="en-US" dirty="0"/>
          </a:p>
          <a:p>
            <a:r>
              <a:rPr lang="en-US" dirty="0"/>
              <a:t>GITHUB PAGE -&gt; NOTEBOOK -&gt; SHOW EXTRACTED CLASS -&gt; SHOW FINAL -&gt; INTO CODESPACES -&gt; ACTIVATE -&gt; INSTALL -&gt; UI -&gt; CLI -&gt; WEBSITE</a:t>
            </a:r>
          </a:p>
          <a:p>
            <a:endParaRPr lang="en-US" dirty="0"/>
          </a:p>
          <a:p>
            <a:r>
              <a:rPr lang="en-US" dirty="0"/>
              <a:t>Here is the main GitHub page, that is publicly available. And if you want to work through this material, you can just go to the basic code branch here.</a:t>
            </a:r>
          </a:p>
          <a:p>
            <a:endParaRPr lang="en-US" dirty="0"/>
          </a:p>
          <a:p>
            <a:r>
              <a:rPr lang="en-US" dirty="0"/>
              <a:t>The notebook represents the starting point for many data science and machine learning projects – a jumbled mass of code. This notebook is actually fairly well organized, but when using notebooks, you are in danger of not being aware of which code is “live” and which is not. The code itself is relatively simple for anyone familiar with basic machine learning models, it consists of some visualization, then a pipeline of standardizing, dimensionality reduction, and then logistic regression. For anyone not familiar with ML, don’t worry about.</a:t>
            </a:r>
          </a:p>
          <a:p>
            <a:endParaRPr lang="en-US" dirty="0"/>
          </a:p>
          <a:p>
            <a:r>
              <a:rPr lang="en-US" dirty="0"/>
              <a:t>Also included is a </a:t>
            </a:r>
            <a:r>
              <a:rPr lang="en-US" dirty="0" err="1"/>
              <a:t>requirements.txt</a:t>
            </a:r>
            <a:r>
              <a:rPr lang="en-US" dirty="0"/>
              <a:t> file, which is more for you so that you know what package versions you need, a saved model, and some python scripts.</a:t>
            </a:r>
          </a:p>
          <a:p>
            <a:endParaRPr lang="en-US" dirty="0"/>
          </a:p>
          <a:p>
            <a:r>
              <a:rPr lang="en-US" dirty="0"/>
              <a:t>One of the first steps in creating these packages is knowing how to extract functions and classes out of your notebook environments. So that’s what we do here, we create just a single class that does everything for us. Again the focus isn’t really on the software itself, it’s more what comes after, because the hope is that you can take all the other crap, and deposit your own code in it’s place, with perhaps minimal faffing around.</a:t>
            </a:r>
          </a:p>
          <a:p>
            <a:endParaRPr lang="en-US" dirty="0"/>
          </a:p>
          <a:p>
            <a:r>
              <a:rPr lang="en-US" dirty="0"/>
              <a:t>And then in the actual workshop itself we use GitHub </a:t>
            </a:r>
            <a:r>
              <a:rPr lang="en-US" dirty="0" err="1"/>
              <a:t>Codespaces</a:t>
            </a:r>
            <a:r>
              <a:rPr lang="en-US" dirty="0"/>
              <a:t>, which we’re trialing as a teaching environment. One of the biggest difficulties is that people have different operating systems, and it can be a pain to deal with windows. And so </a:t>
            </a:r>
            <a:r>
              <a:rPr lang="en-US" dirty="0" err="1"/>
              <a:t>Codespaces</a:t>
            </a:r>
            <a:r>
              <a:rPr lang="en-US" dirty="0"/>
              <a:t> eliminates that variable.</a:t>
            </a:r>
          </a:p>
          <a:p>
            <a:endParaRPr lang="en-US" dirty="0"/>
          </a:p>
          <a:p>
            <a:r>
              <a:rPr lang="en-US" dirty="0"/>
              <a:t>Obviously, this course material is designed for an 8 hour day, and not 90 minutes, but we don’t just want people to be able to attend the events, we want people to actually be able to use stuff, and work through in their own time. So to that end,</a:t>
            </a:r>
          </a:p>
          <a:p>
            <a:endParaRPr lang="en-US" dirty="0"/>
          </a:p>
          <a:p>
            <a:r>
              <a:rPr lang="en-US" dirty="0"/>
              <a:t>CONTRIBUTIONS WELCOME!!!!!</a:t>
            </a:r>
          </a:p>
          <a:p>
            <a:endParaRPr lang="en-US" dirty="0"/>
          </a:p>
          <a:p>
            <a:r>
              <a:rPr lang="en-US" dirty="0"/>
              <a:t>So something that is immediately noticeable is that at the core of all of this are two things:</a:t>
            </a:r>
          </a:p>
          <a:p>
            <a:pPr marL="171450" indent="-171450">
              <a:buFontTx/>
              <a:buChar char="-"/>
            </a:pPr>
            <a:r>
              <a:rPr lang="en-US" dirty="0"/>
              <a:t>Poetry</a:t>
            </a:r>
          </a:p>
          <a:p>
            <a:pPr marL="171450" indent="-171450">
              <a:buFontTx/>
              <a:buChar char="-"/>
            </a:pPr>
            <a:r>
              <a:rPr lang="en-US" dirty="0"/>
              <a:t>GitHub</a:t>
            </a:r>
          </a:p>
          <a:p>
            <a:endParaRPr lang="en-US" dirty="0"/>
          </a:p>
          <a:p>
            <a:r>
              <a:rPr lang="en-US" dirty="0"/>
              <a:t>And all of it happens within VS Code. These are really the most valuable tools for basic developing in python today. So for the remainder</a:t>
            </a:r>
          </a:p>
          <a:p>
            <a:endParaRPr lang="en-US" dirty="0"/>
          </a:p>
        </p:txBody>
      </p:sp>
      <p:sp>
        <p:nvSpPr>
          <p:cNvPr id="4" name="Slide Number Placeholder 3"/>
          <p:cNvSpPr>
            <a:spLocks noGrp="1"/>
          </p:cNvSpPr>
          <p:nvPr>
            <p:ph type="sldNum" sz="quarter" idx="5"/>
          </p:nvPr>
        </p:nvSpPr>
        <p:spPr/>
        <p:txBody>
          <a:bodyPr/>
          <a:lstStyle/>
          <a:p>
            <a:fld id="{FE27E4C1-A6EC-8946-BBCD-755D8945F25F}" type="slidenum">
              <a:rPr lang="en-US" smtClean="0"/>
              <a:t>18</a:t>
            </a:fld>
            <a:endParaRPr lang="en-US"/>
          </a:p>
        </p:txBody>
      </p:sp>
    </p:spTree>
    <p:extLst>
      <p:ext uri="{BB962C8B-B14F-4D97-AF65-F5344CB8AC3E}">
        <p14:creationId xmlns:p14="http://schemas.microsoft.com/office/powerpoint/2010/main" val="200964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my name is Ryan, I work for the Accelerate Programme for Scientific Discovery, over in the computer lab, but I’ll talk more about myself and what we do shortly. I didn’t know how exciting I could make a talk on packaging and publishing python code! But hopefully, over the course of this workshop I can convince you that some of these things are worth paying attention to.</a:t>
            </a:r>
          </a:p>
          <a:p>
            <a:endParaRPr lang="en-US" dirty="0"/>
          </a:p>
          <a:p>
            <a:r>
              <a:rPr lang="en-US" dirty="0"/>
              <a:t>Something that we see regularly is Python. It is ubiquitous in research. Python is essentially the </a:t>
            </a:r>
            <a:r>
              <a:rPr lang="en-US" dirty="0" err="1"/>
              <a:t>linga</a:t>
            </a:r>
            <a:r>
              <a:rPr lang="en-US" dirty="0"/>
              <a:t> franca for many areas of scientific research. This in part is due to its adoption in Machine Learning and Deep Learning, and also because really, it’s a pretty easy language to learn. When you compare it to some of the standard languages like C, or heaven forbid </a:t>
            </a:r>
            <a:r>
              <a:rPr lang="en-US" dirty="0" err="1"/>
              <a:t>fortran</a:t>
            </a:r>
            <a:r>
              <a:rPr lang="en-US" dirty="0"/>
              <a:t>, or even some of the new languages like Rust and Go, Python is pretty simple – it’s basically the closest you can get to just speaking in natural language and having logic come out. In 2022, the Python Software Foundation ran a survey on packaging – so this is the process of turning your code into a distributable package that other people can use easily with the same tools. And the results really speak for themselves:</a:t>
            </a:r>
          </a:p>
        </p:txBody>
      </p:sp>
      <p:sp>
        <p:nvSpPr>
          <p:cNvPr id="4" name="Slide Number Placeholder 3"/>
          <p:cNvSpPr>
            <a:spLocks noGrp="1"/>
          </p:cNvSpPr>
          <p:nvPr>
            <p:ph type="sldNum" sz="quarter" idx="5"/>
          </p:nvPr>
        </p:nvSpPr>
        <p:spPr/>
        <p:txBody>
          <a:bodyPr/>
          <a:lstStyle/>
          <a:p>
            <a:fld id="{405232F6-B76B-E748-9DF9-431B1E2F1F8C}" type="slidenum">
              <a:rPr lang="en-US" smtClean="0"/>
              <a:t>2</a:t>
            </a:fld>
            <a:endParaRPr lang="en-US"/>
          </a:p>
        </p:txBody>
      </p:sp>
    </p:spTree>
    <p:extLst>
      <p:ext uri="{BB962C8B-B14F-4D97-AF65-F5344CB8AC3E}">
        <p14:creationId xmlns:p14="http://schemas.microsoft.com/office/powerpoint/2010/main" val="1065049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8,000 people responded, and this is the general distribution of users, so just under 30% using the tools between 4-6 years. Now usually, you might have a year or more of experience using python before you really start to play around with some of the packaging tools that are available out there.</a:t>
            </a:r>
          </a:p>
        </p:txBody>
      </p:sp>
      <p:sp>
        <p:nvSpPr>
          <p:cNvPr id="4" name="Slide Number Placeholder 3"/>
          <p:cNvSpPr>
            <a:spLocks noGrp="1"/>
          </p:cNvSpPr>
          <p:nvPr>
            <p:ph type="sldNum" sz="quarter" idx="5"/>
          </p:nvPr>
        </p:nvSpPr>
        <p:spPr/>
        <p:txBody>
          <a:bodyPr/>
          <a:lstStyle/>
          <a:p>
            <a:fld id="{405232F6-B76B-E748-9DF9-431B1E2F1F8C}" type="slidenum">
              <a:rPr lang="en-US" smtClean="0"/>
              <a:t>3</a:t>
            </a:fld>
            <a:endParaRPr lang="en-US"/>
          </a:p>
        </p:txBody>
      </p:sp>
    </p:spTree>
    <p:extLst>
      <p:ext uri="{BB962C8B-B14F-4D97-AF65-F5344CB8AC3E}">
        <p14:creationId xmlns:p14="http://schemas.microsoft.com/office/powerpoint/2010/main" val="1060682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packaging tools are actually available? Many of these you might recognize:</a:t>
            </a:r>
          </a:p>
          <a:p>
            <a:endParaRPr lang="en-US" dirty="0"/>
          </a:p>
          <a:p>
            <a:pPr marL="171450" indent="-171450">
              <a:buFontTx/>
              <a:buChar char="-"/>
            </a:pPr>
            <a:r>
              <a:rPr lang="en-US" dirty="0"/>
              <a:t>Pip and </a:t>
            </a:r>
            <a:r>
              <a:rPr lang="en-US" dirty="0" err="1"/>
              <a:t>Conda</a:t>
            </a:r>
            <a:r>
              <a:rPr lang="en-US" dirty="0"/>
              <a:t> are probably two of the most recognizable up there. Everyone is introduced to pip when they first start learning Python, and then most people are using python in the context of scientific programming, so the natural step is into </a:t>
            </a:r>
            <a:r>
              <a:rPr lang="en-US" dirty="0" err="1"/>
              <a:t>conda</a:t>
            </a:r>
            <a:r>
              <a:rPr lang="en-US" dirty="0"/>
              <a:t>.</a:t>
            </a:r>
          </a:p>
          <a:p>
            <a:pPr marL="171450" indent="-171450">
              <a:buFontTx/>
              <a:buChar char="-"/>
            </a:pPr>
            <a:r>
              <a:rPr lang="en-US" dirty="0"/>
              <a:t>Then further down the list of recognizability, we have wheels and </a:t>
            </a:r>
            <a:r>
              <a:rPr lang="en-US" dirty="0" err="1"/>
              <a:t>PyPI</a:t>
            </a:r>
            <a:r>
              <a:rPr lang="en-US" dirty="0"/>
              <a:t>. You always see that notification in the terminal of building wheels, and then </a:t>
            </a:r>
            <a:r>
              <a:rPr lang="en-US" dirty="0" err="1"/>
              <a:t>PyPI</a:t>
            </a:r>
            <a:r>
              <a:rPr lang="en-US" dirty="0"/>
              <a:t> is the main repository where these wheels are housed for pip.</a:t>
            </a:r>
          </a:p>
          <a:p>
            <a:pPr marL="171450" indent="-171450">
              <a:buFontTx/>
              <a:buChar char="-"/>
            </a:pPr>
            <a:r>
              <a:rPr lang="en-US" dirty="0"/>
              <a:t>If you don’t use </a:t>
            </a:r>
            <a:r>
              <a:rPr lang="en-US" dirty="0" err="1"/>
              <a:t>conda</a:t>
            </a:r>
            <a:r>
              <a:rPr lang="en-US" dirty="0"/>
              <a:t>, then you probably use </a:t>
            </a:r>
            <a:r>
              <a:rPr lang="en-US" dirty="0" err="1"/>
              <a:t>venv</a:t>
            </a:r>
            <a:r>
              <a:rPr lang="en-US" dirty="0"/>
              <a:t> – this comes standard with python, very capable virtual environment tool.</a:t>
            </a:r>
          </a:p>
          <a:p>
            <a:pPr marL="171450" indent="-171450">
              <a:buFontTx/>
              <a:buChar char="-"/>
            </a:pPr>
            <a:r>
              <a:rPr lang="en-US" dirty="0"/>
              <a:t>Then we move into perhaps less well-known tools like </a:t>
            </a:r>
            <a:r>
              <a:rPr lang="en-US" dirty="0" err="1"/>
              <a:t>pipx</a:t>
            </a:r>
            <a:r>
              <a:rPr lang="en-US" dirty="0"/>
              <a:t>, </a:t>
            </a:r>
            <a:r>
              <a:rPr lang="en-US" dirty="0" err="1"/>
              <a:t>setuptools</a:t>
            </a:r>
            <a:r>
              <a:rPr lang="en-US" dirty="0"/>
              <a:t>, twine, build, poetry. You may have used them, you may have only heard of them.</a:t>
            </a:r>
          </a:p>
          <a:p>
            <a:pPr marL="171450" indent="-171450">
              <a:buFontTx/>
              <a:buChar char="-"/>
            </a:pPr>
            <a:r>
              <a:rPr lang="en-US" dirty="0"/>
              <a:t>And then there are some I’ve just genuinely never heard of like </a:t>
            </a:r>
            <a:r>
              <a:rPr lang="en-US" dirty="0" err="1"/>
              <a:t>enscons</a:t>
            </a:r>
            <a:r>
              <a:rPr lang="en-US" dirty="0"/>
              <a:t>, </a:t>
            </a:r>
            <a:r>
              <a:rPr lang="en-US" dirty="0" err="1"/>
              <a:t>pex</a:t>
            </a:r>
            <a:r>
              <a:rPr lang="en-US" dirty="0"/>
              <a:t>, and </a:t>
            </a:r>
            <a:r>
              <a:rPr lang="en-US" dirty="0" err="1"/>
              <a:t>maturin</a:t>
            </a:r>
            <a:r>
              <a:rPr lang="en-US" dirty="0"/>
              <a:t> – I have no idea what they are for. Anybody ever used these?</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05232F6-B76B-E748-9DF9-431B1E2F1F8C}" type="slidenum">
              <a:rPr lang="en-US" smtClean="0"/>
              <a:t>4</a:t>
            </a:fld>
            <a:endParaRPr lang="en-US"/>
          </a:p>
        </p:txBody>
      </p:sp>
    </p:spTree>
    <p:extLst>
      <p:ext uri="{BB962C8B-B14F-4D97-AF65-F5344CB8AC3E}">
        <p14:creationId xmlns:p14="http://schemas.microsoft.com/office/powerpoint/2010/main" val="2149997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damning piece of evidence is this slide.</a:t>
            </a:r>
          </a:p>
          <a:p>
            <a:endParaRPr lang="en-US" dirty="0"/>
          </a:p>
          <a:p>
            <a:r>
              <a:rPr lang="en-US" dirty="0"/>
              <a:t>Python packaging “Just works”. I am actually quite surprised that 43% of people agreed or strongly agreed with this. But still, 38% don’t.</a:t>
            </a:r>
          </a:p>
          <a:p>
            <a:r>
              <a:rPr lang="en-US" dirty="0"/>
              <a:t>Python packaging is too complex – 50% agree, and 26% do not agree, with the rest abstaining, cowards</a:t>
            </a:r>
          </a:p>
          <a:p>
            <a:r>
              <a:rPr lang="en-US" dirty="0"/>
              <a:t>Perhaps most importantly, most people think that having all of these tools is NOT beneficial for the Python ecosystem, and most people would prefer to just have the one tool.</a:t>
            </a:r>
          </a:p>
        </p:txBody>
      </p:sp>
      <p:sp>
        <p:nvSpPr>
          <p:cNvPr id="4" name="Slide Number Placeholder 3"/>
          <p:cNvSpPr>
            <a:spLocks noGrp="1"/>
          </p:cNvSpPr>
          <p:nvPr>
            <p:ph type="sldNum" sz="quarter" idx="5"/>
          </p:nvPr>
        </p:nvSpPr>
        <p:spPr/>
        <p:txBody>
          <a:bodyPr/>
          <a:lstStyle/>
          <a:p>
            <a:fld id="{405232F6-B76B-E748-9DF9-431B1E2F1F8C}" type="slidenum">
              <a:rPr lang="en-US" smtClean="0"/>
              <a:t>5</a:t>
            </a:fld>
            <a:endParaRPr lang="en-US"/>
          </a:p>
        </p:txBody>
      </p:sp>
    </p:spTree>
    <p:extLst>
      <p:ext uri="{BB962C8B-B14F-4D97-AF65-F5344CB8AC3E}">
        <p14:creationId xmlns:p14="http://schemas.microsoft.com/office/powerpoint/2010/main" val="2731434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overwhelming amount of people would like to have an “official” workflow. Of course. All of those different tools we had. Compare this to other languages: For modern languages like Go and Rust, you have all of this tooling integrated into the rest of the toolchain. You don’t need a bunch of 3rd party tools.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also importantly, packaging is improving with time. And in this session, we’re actually going to talk about some of the current methods and techniques to help you with packaging software.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05232F6-B76B-E748-9DF9-431B1E2F1F8C}" type="slidenum">
              <a:rPr lang="en-US" smtClean="0"/>
              <a:t>6</a:t>
            </a:fld>
            <a:endParaRPr lang="en-US"/>
          </a:p>
        </p:txBody>
      </p:sp>
    </p:spTree>
    <p:extLst>
      <p:ext uri="{BB962C8B-B14F-4D97-AF65-F5344CB8AC3E}">
        <p14:creationId xmlns:p14="http://schemas.microsoft.com/office/powerpoint/2010/main" val="106198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that’s where we come back to this image, which is Dall-E, of course – every time I see a nice image now, I just assume, oh that must be AI generated. Trying to piece together the mess of tools out there can be a pretty daunting process, and time is precious. The process of taking your untitled_notebook_17.ipynb, and navigating this hellscape to produce something decent can stressful, and the first few times, you usually make some mistakes and you just leave them, oh it’s OK, whatever. So here we stand, with our intrepid cat, ready to brave this vast landscape together. And many of the techniques that we talk about also apply to deploying production-level software. There this idea, that now you’ve developed the model you need to deploy it to production. What the hell does that even mean? Develop the model, deploy the model – it’s like that meme of how to draw an owl: you draw the two circles, and then you just draw the rest of the owl: develop the model, deploy the model.</a:t>
            </a:r>
          </a:p>
        </p:txBody>
      </p:sp>
      <p:sp>
        <p:nvSpPr>
          <p:cNvPr id="4" name="Slide Number Placeholder 3"/>
          <p:cNvSpPr>
            <a:spLocks noGrp="1"/>
          </p:cNvSpPr>
          <p:nvPr>
            <p:ph type="sldNum" sz="quarter" idx="5"/>
          </p:nvPr>
        </p:nvSpPr>
        <p:spPr/>
        <p:txBody>
          <a:bodyPr/>
          <a:lstStyle/>
          <a:p>
            <a:fld id="{405232F6-B76B-E748-9DF9-431B1E2F1F8C}" type="slidenum">
              <a:rPr lang="en-US" smtClean="0"/>
              <a:t>7</a:t>
            </a:fld>
            <a:endParaRPr lang="en-US"/>
          </a:p>
        </p:txBody>
      </p:sp>
    </p:spTree>
    <p:extLst>
      <p:ext uri="{BB962C8B-B14F-4D97-AF65-F5344CB8AC3E}">
        <p14:creationId xmlns:p14="http://schemas.microsoft.com/office/powerpoint/2010/main" val="665958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before we get started, I would just like to give a brief overview of the Accelerate program.</a:t>
            </a:r>
          </a:p>
          <a:p>
            <a:endParaRPr lang="en-US" dirty="0"/>
          </a:p>
          <a:p>
            <a:r>
              <a:rPr lang="en-US" dirty="0"/>
              <a:t>Essentially, our driving goal is to help researchers use AI in their research. It says here that we pursue research at the interface of AI and Science, and the word science, evokes the typical STEM subjects, but actually it isn’t. We’re finding more and more that researchers from the Humanities want to utilize machine learning methods, and we’re having to reassess what we think of as traditional science.</a:t>
            </a:r>
          </a:p>
        </p:txBody>
      </p:sp>
      <p:sp>
        <p:nvSpPr>
          <p:cNvPr id="4" name="Slide Number Placeholder 3"/>
          <p:cNvSpPr>
            <a:spLocks noGrp="1"/>
          </p:cNvSpPr>
          <p:nvPr>
            <p:ph type="sldNum" sz="quarter" idx="5"/>
          </p:nvPr>
        </p:nvSpPr>
        <p:spPr/>
        <p:txBody>
          <a:bodyPr/>
          <a:lstStyle/>
          <a:p>
            <a:fld id="{6184AF57-4BD4-7D48-A093-6530DDD8C062}" type="slidenum">
              <a:rPr lang="en-US" smtClean="0"/>
              <a:t>8</a:t>
            </a:fld>
            <a:endParaRPr lang="en-US"/>
          </a:p>
        </p:txBody>
      </p:sp>
    </p:spTree>
    <p:extLst>
      <p:ext uri="{BB962C8B-B14F-4D97-AF65-F5344CB8AC3E}">
        <p14:creationId xmlns:p14="http://schemas.microsoft.com/office/powerpoint/2010/main" val="322132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ultimately here to facilitate this process of integrating AI into research.</a:t>
            </a:r>
          </a:p>
          <a:p>
            <a:endParaRPr lang="en-US" dirty="0"/>
          </a:p>
          <a:p>
            <a:r>
              <a:rPr lang="en-US" dirty="0"/>
              <a:t>Just a brief about us:</a:t>
            </a:r>
          </a:p>
          <a:p>
            <a:endParaRPr lang="en-US" dirty="0"/>
          </a:p>
          <a:p>
            <a:r>
              <a:rPr lang="en-US" dirty="0"/>
              <a:t>I come from a Physics background, where I worked in condensed matter, thin films, and nano and atomic scale devices, and using novel devices to do machine learning. So I approached machine learning from the direction of a researcher with some coding knowledge, but then machine learning and software engineering gradually took over my life. And I’ve been down this path, tried to navigate it, had a look to see what others are doing, and what works, what’s easy, what’s not.</a:t>
            </a:r>
          </a:p>
          <a:p>
            <a:endParaRPr lang="en-US" dirty="0"/>
          </a:p>
          <a:p>
            <a:r>
              <a:rPr lang="en-US" dirty="0"/>
              <a:t>We run a couple of workshops at the moment: An introduction to data pipelines for machine learning, and introduction to large language models, an intro to generative AI with diffusion models, and now a packaging and publishing workshop</a:t>
            </a:r>
          </a:p>
        </p:txBody>
      </p:sp>
      <p:sp>
        <p:nvSpPr>
          <p:cNvPr id="4" name="Slide Number Placeholder 3"/>
          <p:cNvSpPr>
            <a:spLocks noGrp="1"/>
          </p:cNvSpPr>
          <p:nvPr>
            <p:ph type="sldNum" sz="quarter" idx="5"/>
          </p:nvPr>
        </p:nvSpPr>
        <p:spPr/>
        <p:txBody>
          <a:bodyPr/>
          <a:lstStyle/>
          <a:p>
            <a:fld id="{6184AF57-4BD4-7D48-A093-6530DDD8C062}" type="slidenum">
              <a:rPr lang="en-US" smtClean="0"/>
              <a:t>9</a:t>
            </a:fld>
            <a:endParaRPr lang="en-US"/>
          </a:p>
        </p:txBody>
      </p:sp>
    </p:spTree>
    <p:extLst>
      <p:ext uri="{BB962C8B-B14F-4D97-AF65-F5344CB8AC3E}">
        <p14:creationId xmlns:p14="http://schemas.microsoft.com/office/powerpoint/2010/main" val="2429773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3A98F-81BD-E81E-6B95-350C98E8634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382F6D4-92E9-48BD-838D-04ADD2C798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142C55A-5990-D1E9-614A-247CB520A8B3}"/>
              </a:ext>
            </a:extLst>
          </p:cNvPr>
          <p:cNvSpPr>
            <a:spLocks noGrp="1"/>
          </p:cNvSpPr>
          <p:nvPr>
            <p:ph type="dt" sz="half" idx="10"/>
          </p:nvPr>
        </p:nvSpPr>
        <p:spPr/>
        <p:txBody>
          <a:bodyPr/>
          <a:lstStyle/>
          <a:p>
            <a:fld id="{03A7FFF3-97E5-DB4D-8BDB-E891BF64B3D1}" type="datetimeFigureOut">
              <a:rPr lang="en-US" smtClean="0"/>
              <a:t>5/1/24</a:t>
            </a:fld>
            <a:endParaRPr lang="en-US"/>
          </a:p>
        </p:txBody>
      </p:sp>
      <p:sp>
        <p:nvSpPr>
          <p:cNvPr id="5" name="Footer Placeholder 4">
            <a:extLst>
              <a:ext uri="{FF2B5EF4-FFF2-40B4-BE49-F238E27FC236}">
                <a16:creationId xmlns:a16="http://schemas.microsoft.com/office/drawing/2014/main" id="{6E8D4620-A5E1-E524-D31E-9B43162ED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976909-CFF4-E618-35A6-6CB20C21093D}"/>
              </a:ext>
            </a:extLst>
          </p:cNvPr>
          <p:cNvSpPr>
            <a:spLocks noGrp="1"/>
          </p:cNvSpPr>
          <p:nvPr>
            <p:ph type="sldNum" sz="quarter" idx="12"/>
          </p:nvPr>
        </p:nvSpPr>
        <p:spPr/>
        <p:txBody>
          <a:bodyPr/>
          <a:lstStyle/>
          <a:p>
            <a:fld id="{A8893EFA-76BA-6644-A010-7E30202C2AFA}" type="slidenum">
              <a:rPr lang="en-US" smtClean="0"/>
              <a:t>‹#›</a:t>
            </a:fld>
            <a:endParaRPr lang="en-US"/>
          </a:p>
        </p:txBody>
      </p:sp>
    </p:spTree>
    <p:extLst>
      <p:ext uri="{BB962C8B-B14F-4D97-AF65-F5344CB8AC3E}">
        <p14:creationId xmlns:p14="http://schemas.microsoft.com/office/powerpoint/2010/main" val="3517306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033B3-E90B-5141-0F44-DF43456CD26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D19E1FC-8749-BEE4-5543-5DCF5B05173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BE48BEE-4374-1132-9B16-38DC728AC635}"/>
              </a:ext>
            </a:extLst>
          </p:cNvPr>
          <p:cNvSpPr>
            <a:spLocks noGrp="1"/>
          </p:cNvSpPr>
          <p:nvPr>
            <p:ph type="dt" sz="half" idx="10"/>
          </p:nvPr>
        </p:nvSpPr>
        <p:spPr/>
        <p:txBody>
          <a:bodyPr/>
          <a:lstStyle/>
          <a:p>
            <a:fld id="{03A7FFF3-97E5-DB4D-8BDB-E891BF64B3D1}" type="datetimeFigureOut">
              <a:rPr lang="en-US" smtClean="0"/>
              <a:t>5/1/24</a:t>
            </a:fld>
            <a:endParaRPr lang="en-US"/>
          </a:p>
        </p:txBody>
      </p:sp>
      <p:sp>
        <p:nvSpPr>
          <p:cNvPr id="5" name="Footer Placeholder 4">
            <a:extLst>
              <a:ext uri="{FF2B5EF4-FFF2-40B4-BE49-F238E27FC236}">
                <a16:creationId xmlns:a16="http://schemas.microsoft.com/office/drawing/2014/main" id="{BC72CB1D-638D-ACB0-CE4F-73786CA998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E13832-2184-DD57-0BC4-14100E88E8FD}"/>
              </a:ext>
            </a:extLst>
          </p:cNvPr>
          <p:cNvSpPr>
            <a:spLocks noGrp="1"/>
          </p:cNvSpPr>
          <p:nvPr>
            <p:ph type="sldNum" sz="quarter" idx="12"/>
          </p:nvPr>
        </p:nvSpPr>
        <p:spPr/>
        <p:txBody>
          <a:bodyPr/>
          <a:lstStyle/>
          <a:p>
            <a:fld id="{A8893EFA-76BA-6644-A010-7E30202C2AFA}" type="slidenum">
              <a:rPr lang="en-US" smtClean="0"/>
              <a:t>‹#›</a:t>
            </a:fld>
            <a:endParaRPr lang="en-US"/>
          </a:p>
        </p:txBody>
      </p:sp>
    </p:spTree>
    <p:extLst>
      <p:ext uri="{BB962C8B-B14F-4D97-AF65-F5344CB8AC3E}">
        <p14:creationId xmlns:p14="http://schemas.microsoft.com/office/powerpoint/2010/main" val="1721799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50E895-3481-057F-8E78-8CF54406A4C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C394E2B-A059-CC2A-D419-0CA3FBCF2D4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23536CC-418D-E341-3F39-03CDAEA3DD1E}"/>
              </a:ext>
            </a:extLst>
          </p:cNvPr>
          <p:cNvSpPr>
            <a:spLocks noGrp="1"/>
          </p:cNvSpPr>
          <p:nvPr>
            <p:ph type="dt" sz="half" idx="10"/>
          </p:nvPr>
        </p:nvSpPr>
        <p:spPr/>
        <p:txBody>
          <a:bodyPr/>
          <a:lstStyle/>
          <a:p>
            <a:fld id="{03A7FFF3-97E5-DB4D-8BDB-E891BF64B3D1}" type="datetimeFigureOut">
              <a:rPr lang="en-US" smtClean="0"/>
              <a:t>5/1/24</a:t>
            </a:fld>
            <a:endParaRPr lang="en-US"/>
          </a:p>
        </p:txBody>
      </p:sp>
      <p:sp>
        <p:nvSpPr>
          <p:cNvPr id="5" name="Footer Placeholder 4">
            <a:extLst>
              <a:ext uri="{FF2B5EF4-FFF2-40B4-BE49-F238E27FC236}">
                <a16:creationId xmlns:a16="http://schemas.microsoft.com/office/drawing/2014/main" id="{15CFD17F-574F-C62D-BC12-A1743450CE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0DA8F1-0D69-62AA-E588-A258C6ADF3F7}"/>
              </a:ext>
            </a:extLst>
          </p:cNvPr>
          <p:cNvSpPr>
            <a:spLocks noGrp="1"/>
          </p:cNvSpPr>
          <p:nvPr>
            <p:ph type="sldNum" sz="quarter" idx="12"/>
          </p:nvPr>
        </p:nvSpPr>
        <p:spPr/>
        <p:txBody>
          <a:bodyPr/>
          <a:lstStyle/>
          <a:p>
            <a:fld id="{A8893EFA-76BA-6644-A010-7E30202C2AFA}" type="slidenum">
              <a:rPr lang="en-US" smtClean="0"/>
              <a:t>‹#›</a:t>
            </a:fld>
            <a:endParaRPr lang="en-US"/>
          </a:p>
        </p:txBody>
      </p:sp>
    </p:spTree>
    <p:extLst>
      <p:ext uri="{BB962C8B-B14F-4D97-AF65-F5344CB8AC3E}">
        <p14:creationId xmlns:p14="http://schemas.microsoft.com/office/powerpoint/2010/main" val="1746362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b">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7318129" y="0"/>
            <a:ext cx="4873871" cy="7395883"/>
          </a:xfrm>
          <a:prstGeom prst="rect">
            <a:avLst/>
          </a:prstGeom>
        </p:spPr>
      </p:pic>
      <p:sp>
        <p:nvSpPr>
          <p:cNvPr id="11" name="Text Placeholder 5"/>
          <p:cNvSpPr>
            <a:spLocks noGrp="1"/>
          </p:cNvSpPr>
          <p:nvPr>
            <p:ph type="body" sz="quarter" idx="10" hasCustomPrompt="1"/>
          </p:nvPr>
        </p:nvSpPr>
        <p:spPr>
          <a:xfrm>
            <a:off x="503659" y="373404"/>
            <a:ext cx="11176000" cy="633913"/>
          </a:xfrm>
          <a:prstGeom prst="rect">
            <a:avLst/>
          </a:prstGeom>
        </p:spPr>
        <p:txBody>
          <a:bodyPr vert="horz">
            <a:normAutofit/>
          </a:bodyPr>
          <a:lstStyle>
            <a:lvl1pPr marL="0" indent="0">
              <a:buNone/>
              <a:defRPr sz="3200" b="0" i="0" baseline="0">
                <a:solidFill>
                  <a:srgbClr val="235EE2"/>
                </a:solidFill>
                <a:latin typeface="Aptos" panose="020B0004020202020204" pitchFamily="34" charset="0"/>
                <a:cs typeface="Aptos" panose="020B00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Slide title</a:t>
            </a:r>
          </a:p>
        </p:txBody>
      </p:sp>
      <p:cxnSp>
        <p:nvCxnSpPr>
          <p:cNvPr id="13" name="Straight Connector 12"/>
          <p:cNvCxnSpPr/>
          <p:nvPr userDrawn="1"/>
        </p:nvCxnSpPr>
        <p:spPr>
          <a:xfrm>
            <a:off x="503659" y="1071268"/>
            <a:ext cx="11176000" cy="0"/>
          </a:xfrm>
          <a:prstGeom prst="line">
            <a:avLst/>
          </a:prstGeom>
          <a:ln>
            <a:solidFill>
              <a:srgbClr val="1F5AE6"/>
            </a:solidFill>
          </a:ln>
          <a:effectLst/>
        </p:spPr>
        <p:style>
          <a:lnRef idx="2">
            <a:schemeClr val="accent1"/>
          </a:lnRef>
          <a:fillRef idx="0">
            <a:schemeClr val="accent1"/>
          </a:fillRef>
          <a:effectRef idx="1">
            <a:schemeClr val="accent1"/>
          </a:effectRef>
          <a:fontRef idx="minor">
            <a:schemeClr val="tx1"/>
          </a:fontRef>
        </p:style>
      </p:cxnSp>
      <p:sp>
        <p:nvSpPr>
          <p:cNvPr id="14" name="Text Placeholder 5"/>
          <p:cNvSpPr>
            <a:spLocks noGrp="1"/>
          </p:cNvSpPr>
          <p:nvPr>
            <p:ph type="body" sz="quarter" idx="11" hasCustomPrompt="1"/>
          </p:nvPr>
        </p:nvSpPr>
        <p:spPr>
          <a:xfrm>
            <a:off x="503659" y="1146008"/>
            <a:ext cx="11176000" cy="599429"/>
          </a:xfrm>
          <a:prstGeom prst="rect">
            <a:avLst/>
          </a:prstGeom>
        </p:spPr>
        <p:txBody>
          <a:bodyPr vert="horz">
            <a:normAutofit/>
          </a:bodyPr>
          <a:lstStyle>
            <a:lvl1pPr marL="0" indent="0">
              <a:buNone/>
              <a:defRPr sz="2667" b="0" i="0" baseline="0">
                <a:solidFill>
                  <a:schemeClr val="tx1">
                    <a:lumMod val="75000"/>
                    <a:lumOff val="25000"/>
                  </a:schemeClr>
                </a:solidFill>
                <a:latin typeface="Aptos" panose="020B0004020202020204" pitchFamily="34" charset="0"/>
                <a:cs typeface="Aptos" panose="020B00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Sub-title</a:t>
            </a:r>
          </a:p>
        </p:txBody>
      </p:sp>
      <p:sp>
        <p:nvSpPr>
          <p:cNvPr id="15" name="Text Placeholder 5"/>
          <p:cNvSpPr>
            <a:spLocks noGrp="1"/>
          </p:cNvSpPr>
          <p:nvPr>
            <p:ph type="body" sz="quarter" idx="12" hasCustomPrompt="1"/>
          </p:nvPr>
        </p:nvSpPr>
        <p:spPr>
          <a:xfrm>
            <a:off x="503659" y="1867010"/>
            <a:ext cx="11176000" cy="3994529"/>
          </a:xfrm>
          <a:prstGeom prst="rect">
            <a:avLst/>
          </a:prstGeom>
        </p:spPr>
        <p:txBody>
          <a:bodyPr vert="horz"/>
          <a:lstStyle>
            <a:lvl1pPr marL="380990" indent="-380990">
              <a:buClr>
                <a:srgbClr val="235EE2"/>
              </a:buClr>
              <a:buSzPct val="70000"/>
              <a:buFont typeface="Courier New"/>
              <a:buChar char="o"/>
              <a:defRPr sz="1867" b="0" i="0" baseline="0">
                <a:solidFill>
                  <a:schemeClr val="tx1">
                    <a:lumMod val="75000"/>
                    <a:lumOff val="25000"/>
                  </a:schemeClr>
                </a:solidFill>
                <a:latin typeface="Aptos" panose="020B0004020202020204" pitchFamily="34" charset="0"/>
                <a:cs typeface="Aptos" panose="020B0004020202020204" pitchFamily="34" charset="0"/>
              </a:defRPr>
            </a:lvl1pPr>
            <a:lvl2pPr>
              <a:buClr>
                <a:srgbClr val="235EE2"/>
              </a:buClr>
              <a:buSzPct val="70000"/>
              <a:defRPr sz="1600" baseline="0">
                <a:solidFill>
                  <a:schemeClr val="tx1">
                    <a:lumMod val="65000"/>
                    <a:lumOff val="35000"/>
                  </a:schemeClr>
                </a:solidFill>
                <a:latin typeface="Helvetica Light"/>
                <a:cs typeface="Helvetica Light"/>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pic>
        <p:nvPicPr>
          <p:cNvPr id="10" name="Picture 9" descr="logo landscap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419" y="6042840"/>
            <a:ext cx="1719725" cy="514429"/>
          </a:xfrm>
          <a:prstGeom prst="rect">
            <a:avLst/>
          </a:prstGeom>
        </p:spPr>
      </p:pic>
      <p:pic>
        <p:nvPicPr>
          <p:cNvPr id="12" name="Picture 11" descr="Schmidt 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17034" y="6042839"/>
            <a:ext cx="1162612" cy="514431"/>
          </a:xfrm>
          <a:prstGeom prst="rect">
            <a:avLst/>
          </a:prstGeom>
        </p:spPr>
      </p:pic>
    </p:spTree>
    <p:extLst>
      <p:ext uri="{BB962C8B-B14F-4D97-AF65-F5344CB8AC3E}">
        <p14:creationId xmlns:p14="http://schemas.microsoft.com/office/powerpoint/2010/main" val="235095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b/w">
    <p:spTree>
      <p:nvGrpSpPr>
        <p:cNvPr id="1" name=""/>
        <p:cNvGrpSpPr/>
        <p:nvPr/>
      </p:nvGrpSpPr>
      <p:grpSpPr>
        <a:xfrm>
          <a:off x="0" y="0"/>
          <a:ext cx="0" cy="0"/>
          <a:chOff x="0" y="0"/>
          <a:chExt cx="0" cy="0"/>
        </a:xfrm>
      </p:grpSpPr>
      <p:sp>
        <p:nvSpPr>
          <p:cNvPr id="12" name="Rectangle 11"/>
          <p:cNvSpPr/>
          <p:nvPr userDrawn="1"/>
        </p:nvSpPr>
        <p:spPr>
          <a:xfrm>
            <a:off x="1" y="5688218"/>
            <a:ext cx="7288945" cy="1169781"/>
          </a:xfrm>
          <a:prstGeom prst="rect">
            <a:avLst/>
          </a:prstGeom>
          <a:solidFill>
            <a:srgbClr val="1F5A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269E62"/>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856" y="6042840"/>
            <a:ext cx="1718851" cy="514429"/>
          </a:xfrm>
          <a:prstGeom prst="rect">
            <a:avLst/>
          </a:prstGeom>
        </p:spPr>
      </p:pic>
      <p:pic>
        <p:nvPicPr>
          <p:cNvPr id="11" name="Picture 10" descr="Schmidt 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7034" y="6042839"/>
            <a:ext cx="1162612" cy="514431"/>
          </a:xfrm>
          <a:prstGeom prst="rect">
            <a:avLst/>
          </a:prstGeom>
        </p:spPr>
      </p:pic>
      <p:sp>
        <p:nvSpPr>
          <p:cNvPr id="10" name="Text Placeholder 13"/>
          <p:cNvSpPr>
            <a:spLocks noGrp="1"/>
          </p:cNvSpPr>
          <p:nvPr>
            <p:ph type="body" sz="quarter" idx="10" hasCustomPrompt="1"/>
          </p:nvPr>
        </p:nvSpPr>
        <p:spPr>
          <a:xfrm>
            <a:off x="808654" y="1492897"/>
            <a:ext cx="6480292" cy="1458343"/>
          </a:xfrm>
        </p:spPr>
        <p:txBody>
          <a:bodyPr/>
          <a:lstStyle>
            <a:lvl1pPr marL="0" indent="0">
              <a:buNone/>
              <a:defRPr b="0" i="0">
                <a:solidFill>
                  <a:srgbClr val="235EE2"/>
                </a:solidFill>
                <a:latin typeface="Aptos" panose="020B0004020202020204" pitchFamily="34" charset="0"/>
                <a:cs typeface="Aptos" panose="020B0004020202020204" pitchFamily="34" charset="0"/>
              </a:defRPr>
            </a:lvl1pPr>
          </a:lstStyle>
          <a:p>
            <a:pPr lvl="0"/>
            <a:r>
              <a:rPr lang="en-GB" dirty="0"/>
              <a:t>Title</a:t>
            </a:r>
            <a:endParaRPr lang="en-US" dirty="0"/>
          </a:p>
        </p:txBody>
      </p:sp>
      <p:sp>
        <p:nvSpPr>
          <p:cNvPr id="13" name="Text Placeholder 13"/>
          <p:cNvSpPr>
            <a:spLocks noGrp="1"/>
          </p:cNvSpPr>
          <p:nvPr>
            <p:ph type="body" sz="quarter" idx="11" hasCustomPrompt="1"/>
          </p:nvPr>
        </p:nvSpPr>
        <p:spPr>
          <a:xfrm>
            <a:off x="808654" y="3054911"/>
            <a:ext cx="6480292" cy="870859"/>
          </a:xfrm>
        </p:spPr>
        <p:txBody>
          <a:bodyPr>
            <a:normAutofit/>
          </a:bodyPr>
          <a:lstStyle>
            <a:lvl1pPr marL="0" indent="0">
              <a:buNone/>
              <a:defRPr sz="2667" b="0" i="0">
                <a:solidFill>
                  <a:srgbClr val="235EE2"/>
                </a:solidFill>
                <a:latin typeface="Aptos" panose="020B0004020202020204" pitchFamily="34" charset="0"/>
                <a:cs typeface="Aptos" panose="020B0004020202020204" pitchFamily="34" charset="0"/>
              </a:defRPr>
            </a:lvl1pPr>
          </a:lstStyle>
          <a:p>
            <a:pPr lvl="0"/>
            <a:r>
              <a:rPr lang="en-GB" dirty="0"/>
              <a:t>Sub-title</a:t>
            </a:r>
            <a:endParaRPr lang="en-US" dirty="0"/>
          </a:p>
        </p:txBody>
      </p:sp>
      <p:sp>
        <p:nvSpPr>
          <p:cNvPr id="17" name="Text Placeholder 13"/>
          <p:cNvSpPr>
            <a:spLocks noGrp="1"/>
          </p:cNvSpPr>
          <p:nvPr>
            <p:ph type="body" sz="quarter" idx="12" hasCustomPrompt="1"/>
          </p:nvPr>
        </p:nvSpPr>
        <p:spPr>
          <a:xfrm>
            <a:off x="808654" y="4022529"/>
            <a:ext cx="6480292" cy="483811"/>
          </a:xfrm>
        </p:spPr>
        <p:txBody>
          <a:bodyPr>
            <a:normAutofit/>
          </a:bodyPr>
          <a:lstStyle>
            <a:lvl1pPr marL="0" indent="0">
              <a:buNone/>
              <a:defRPr sz="2133" b="0">
                <a:solidFill>
                  <a:srgbClr val="235EE2"/>
                </a:solidFill>
                <a:latin typeface="Helvetica Light"/>
                <a:cs typeface="Helvetica Light"/>
              </a:defRPr>
            </a:lvl1pPr>
          </a:lstStyle>
          <a:p>
            <a:pPr lvl="0"/>
            <a:r>
              <a:rPr lang="en-GB"/>
              <a:t>Sub-text</a:t>
            </a:r>
            <a:endParaRPr lang="en-US"/>
          </a:p>
        </p:txBody>
      </p:sp>
      <p:pic>
        <p:nvPicPr>
          <p:cNvPr id="18" name="Picture 17" descr="colours_1.png"/>
          <p:cNvPicPr>
            <a:picLocks noChangeAspect="1"/>
          </p:cNvPicPr>
          <p:nvPr userDrawn="1"/>
        </p:nvPicPr>
        <p:blipFill rotWithShape="1">
          <a:blip r:embed="rId4">
            <a:extLst>
              <a:ext uri="{28A0092B-C50C-407E-A947-70E740481C1C}">
                <a14:useLocalDpi xmlns:a14="http://schemas.microsoft.com/office/drawing/2010/main" val="0"/>
              </a:ext>
            </a:extLst>
          </a:blip>
          <a:srcRect b="7914"/>
          <a:stretch/>
        </p:blipFill>
        <p:spPr>
          <a:xfrm>
            <a:off x="7288946" y="22435"/>
            <a:ext cx="4903055" cy="6835564"/>
          </a:xfrm>
          <a:prstGeom prst="rect">
            <a:avLst/>
          </a:prstGeom>
        </p:spPr>
      </p:pic>
      <p:cxnSp>
        <p:nvCxnSpPr>
          <p:cNvPr id="19" name="Straight Connector 18"/>
          <p:cNvCxnSpPr/>
          <p:nvPr userDrawn="1"/>
        </p:nvCxnSpPr>
        <p:spPr>
          <a:xfrm>
            <a:off x="808654" y="2999615"/>
            <a:ext cx="6480292" cy="0"/>
          </a:xfrm>
          <a:prstGeom prst="line">
            <a:avLst/>
          </a:prstGeom>
          <a:ln>
            <a:solidFill>
              <a:srgbClr val="235EE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8375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861E8-9CCD-2C2A-5BD3-C6C4FEB0A74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C90078A-D6DB-0B1D-4FC7-B9571C2E0F0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2ACB6E-16FD-3B96-6F7B-D797F2800EA3}"/>
              </a:ext>
            </a:extLst>
          </p:cNvPr>
          <p:cNvSpPr>
            <a:spLocks noGrp="1"/>
          </p:cNvSpPr>
          <p:nvPr>
            <p:ph type="dt" sz="half" idx="10"/>
          </p:nvPr>
        </p:nvSpPr>
        <p:spPr/>
        <p:txBody>
          <a:bodyPr/>
          <a:lstStyle/>
          <a:p>
            <a:fld id="{03A7FFF3-97E5-DB4D-8BDB-E891BF64B3D1}" type="datetimeFigureOut">
              <a:rPr lang="en-US" smtClean="0"/>
              <a:t>5/1/24</a:t>
            </a:fld>
            <a:endParaRPr lang="en-US"/>
          </a:p>
        </p:txBody>
      </p:sp>
      <p:sp>
        <p:nvSpPr>
          <p:cNvPr id="5" name="Footer Placeholder 4">
            <a:extLst>
              <a:ext uri="{FF2B5EF4-FFF2-40B4-BE49-F238E27FC236}">
                <a16:creationId xmlns:a16="http://schemas.microsoft.com/office/drawing/2014/main" id="{8A691EC1-EE02-126D-8BFD-4DB4E0BEF3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824789-13FC-0731-E5BC-B5E889F04A4B}"/>
              </a:ext>
            </a:extLst>
          </p:cNvPr>
          <p:cNvSpPr>
            <a:spLocks noGrp="1"/>
          </p:cNvSpPr>
          <p:nvPr>
            <p:ph type="sldNum" sz="quarter" idx="12"/>
          </p:nvPr>
        </p:nvSpPr>
        <p:spPr/>
        <p:txBody>
          <a:bodyPr/>
          <a:lstStyle/>
          <a:p>
            <a:fld id="{A8893EFA-76BA-6644-A010-7E30202C2AFA}" type="slidenum">
              <a:rPr lang="en-US" smtClean="0"/>
              <a:t>‹#›</a:t>
            </a:fld>
            <a:endParaRPr lang="en-US"/>
          </a:p>
        </p:txBody>
      </p:sp>
    </p:spTree>
    <p:extLst>
      <p:ext uri="{BB962C8B-B14F-4D97-AF65-F5344CB8AC3E}">
        <p14:creationId xmlns:p14="http://schemas.microsoft.com/office/powerpoint/2010/main" val="4063066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F393F-2D4B-D1D3-3B0B-6EB9C072ED9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4B79360-8E42-9E4D-788F-73417F561D3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DECA94D-6C35-0F68-9F8C-B9AADF8979B6}"/>
              </a:ext>
            </a:extLst>
          </p:cNvPr>
          <p:cNvSpPr>
            <a:spLocks noGrp="1"/>
          </p:cNvSpPr>
          <p:nvPr>
            <p:ph type="dt" sz="half" idx="10"/>
          </p:nvPr>
        </p:nvSpPr>
        <p:spPr/>
        <p:txBody>
          <a:bodyPr/>
          <a:lstStyle/>
          <a:p>
            <a:fld id="{03A7FFF3-97E5-DB4D-8BDB-E891BF64B3D1}" type="datetimeFigureOut">
              <a:rPr lang="en-US" smtClean="0"/>
              <a:t>5/1/24</a:t>
            </a:fld>
            <a:endParaRPr lang="en-US"/>
          </a:p>
        </p:txBody>
      </p:sp>
      <p:sp>
        <p:nvSpPr>
          <p:cNvPr id="5" name="Footer Placeholder 4">
            <a:extLst>
              <a:ext uri="{FF2B5EF4-FFF2-40B4-BE49-F238E27FC236}">
                <a16:creationId xmlns:a16="http://schemas.microsoft.com/office/drawing/2014/main" id="{3D152B87-45FE-4722-438E-8518ED15E8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677BA9-13D8-3A48-9A5F-E70BDCB86E01}"/>
              </a:ext>
            </a:extLst>
          </p:cNvPr>
          <p:cNvSpPr>
            <a:spLocks noGrp="1"/>
          </p:cNvSpPr>
          <p:nvPr>
            <p:ph type="sldNum" sz="quarter" idx="12"/>
          </p:nvPr>
        </p:nvSpPr>
        <p:spPr/>
        <p:txBody>
          <a:bodyPr/>
          <a:lstStyle/>
          <a:p>
            <a:fld id="{A8893EFA-76BA-6644-A010-7E30202C2AFA}" type="slidenum">
              <a:rPr lang="en-US" smtClean="0"/>
              <a:t>‹#›</a:t>
            </a:fld>
            <a:endParaRPr lang="en-US"/>
          </a:p>
        </p:txBody>
      </p:sp>
    </p:spTree>
    <p:extLst>
      <p:ext uri="{BB962C8B-B14F-4D97-AF65-F5344CB8AC3E}">
        <p14:creationId xmlns:p14="http://schemas.microsoft.com/office/powerpoint/2010/main" val="3629726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635B7-B9F3-112E-3E2F-0CAC6A3C296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6D83B0C-9B9E-FC45-6F6C-B5CC6F38485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FE4C850-1F78-94B7-E456-C9838B4B388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8903C28-8251-0334-8676-E0FEB779B5EE}"/>
              </a:ext>
            </a:extLst>
          </p:cNvPr>
          <p:cNvSpPr>
            <a:spLocks noGrp="1"/>
          </p:cNvSpPr>
          <p:nvPr>
            <p:ph type="dt" sz="half" idx="10"/>
          </p:nvPr>
        </p:nvSpPr>
        <p:spPr/>
        <p:txBody>
          <a:bodyPr/>
          <a:lstStyle/>
          <a:p>
            <a:fld id="{03A7FFF3-97E5-DB4D-8BDB-E891BF64B3D1}" type="datetimeFigureOut">
              <a:rPr lang="en-US" smtClean="0"/>
              <a:t>5/1/24</a:t>
            </a:fld>
            <a:endParaRPr lang="en-US"/>
          </a:p>
        </p:txBody>
      </p:sp>
      <p:sp>
        <p:nvSpPr>
          <p:cNvPr id="6" name="Footer Placeholder 5">
            <a:extLst>
              <a:ext uri="{FF2B5EF4-FFF2-40B4-BE49-F238E27FC236}">
                <a16:creationId xmlns:a16="http://schemas.microsoft.com/office/drawing/2014/main" id="{71A08542-5681-8118-9ABB-4F7E391799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7724CB-C2F8-1085-826A-AFB0A88BCE51}"/>
              </a:ext>
            </a:extLst>
          </p:cNvPr>
          <p:cNvSpPr>
            <a:spLocks noGrp="1"/>
          </p:cNvSpPr>
          <p:nvPr>
            <p:ph type="sldNum" sz="quarter" idx="12"/>
          </p:nvPr>
        </p:nvSpPr>
        <p:spPr/>
        <p:txBody>
          <a:bodyPr/>
          <a:lstStyle/>
          <a:p>
            <a:fld id="{A8893EFA-76BA-6644-A010-7E30202C2AFA}" type="slidenum">
              <a:rPr lang="en-US" smtClean="0"/>
              <a:t>‹#›</a:t>
            </a:fld>
            <a:endParaRPr lang="en-US"/>
          </a:p>
        </p:txBody>
      </p:sp>
    </p:spTree>
    <p:extLst>
      <p:ext uri="{BB962C8B-B14F-4D97-AF65-F5344CB8AC3E}">
        <p14:creationId xmlns:p14="http://schemas.microsoft.com/office/powerpoint/2010/main" val="3907448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470B5-2A4F-6DE6-C8F4-A55D71AA416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E3FFEF6-4CA1-207B-0439-9C082054FE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3F37AC3-70AB-D2F8-760B-7319B6E02D1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BD99920-9108-6BDC-6E5E-4FAB7D1C61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7EEA484-4E0E-4FB6-BF25-3BDD9F26336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93E5CAE-7E0D-E301-3D42-F4AD3F09E7A4}"/>
              </a:ext>
            </a:extLst>
          </p:cNvPr>
          <p:cNvSpPr>
            <a:spLocks noGrp="1"/>
          </p:cNvSpPr>
          <p:nvPr>
            <p:ph type="dt" sz="half" idx="10"/>
          </p:nvPr>
        </p:nvSpPr>
        <p:spPr/>
        <p:txBody>
          <a:bodyPr/>
          <a:lstStyle/>
          <a:p>
            <a:fld id="{03A7FFF3-97E5-DB4D-8BDB-E891BF64B3D1}" type="datetimeFigureOut">
              <a:rPr lang="en-US" smtClean="0"/>
              <a:t>5/1/24</a:t>
            </a:fld>
            <a:endParaRPr lang="en-US"/>
          </a:p>
        </p:txBody>
      </p:sp>
      <p:sp>
        <p:nvSpPr>
          <p:cNvPr id="8" name="Footer Placeholder 7">
            <a:extLst>
              <a:ext uri="{FF2B5EF4-FFF2-40B4-BE49-F238E27FC236}">
                <a16:creationId xmlns:a16="http://schemas.microsoft.com/office/drawing/2014/main" id="{0E34BBBF-3D49-AB36-AA42-2C71F561A1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8BBFD6-C140-77D0-E04D-4D7AFAE743B6}"/>
              </a:ext>
            </a:extLst>
          </p:cNvPr>
          <p:cNvSpPr>
            <a:spLocks noGrp="1"/>
          </p:cNvSpPr>
          <p:nvPr>
            <p:ph type="sldNum" sz="quarter" idx="12"/>
          </p:nvPr>
        </p:nvSpPr>
        <p:spPr/>
        <p:txBody>
          <a:bodyPr/>
          <a:lstStyle/>
          <a:p>
            <a:fld id="{A8893EFA-76BA-6644-A010-7E30202C2AFA}" type="slidenum">
              <a:rPr lang="en-US" smtClean="0"/>
              <a:t>‹#›</a:t>
            </a:fld>
            <a:endParaRPr lang="en-US"/>
          </a:p>
        </p:txBody>
      </p:sp>
    </p:spTree>
    <p:extLst>
      <p:ext uri="{BB962C8B-B14F-4D97-AF65-F5344CB8AC3E}">
        <p14:creationId xmlns:p14="http://schemas.microsoft.com/office/powerpoint/2010/main" val="3640500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D480D-C4F4-8A38-1D32-A8DD6A4FCCE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6533335-B772-883C-F0AD-3119BD5DAB8D}"/>
              </a:ext>
            </a:extLst>
          </p:cNvPr>
          <p:cNvSpPr>
            <a:spLocks noGrp="1"/>
          </p:cNvSpPr>
          <p:nvPr>
            <p:ph type="dt" sz="half" idx="10"/>
          </p:nvPr>
        </p:nvSpPr>
        <p:spPr/>
        <p:txBody>
          <a:bodyPr/>
          <a:lstStyle/>
          <a:p>
            <a:fld id="{03A7FFF3-97E5-DB4D-8BDB-E891BF64B3D1}" type="datetimeFigureOut">
              <a:rPr lang="en-US" smtClean="0"/>
              <a:t>5/1/24</a:t>
            </a:fld>
            <a:endParaRPr lang="en-US"/>
          </a:p>
        </p:txBody>
      </p:sp>
      <p:sp>
        <p:nvSpPr>
          <p:cNvPr id="4" name="Footer Placeholder 3">
            <a:extLst>
              <a:ext uri="{FF2B5EF4-FFF2-40B4-BE49-F238E27FC236}">
                <a16:creationId xmlns:a16="http://schemas.microsoft.com/office/drawing/2014/main" id="{D81A121C-66BE-2E84-6483-D310632550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E645F2-DEEC-B9E1-5643-B23F70D669AA}"/>
              </a:ext>
            </a:extLst>
          </p:cNvPr>
          <p:cNvSpPr>
            <a:spLocks noGrp="1"/>
          </p:cNvSpPr>
          <p:nvPr>
            <p:ph type="sldNum" sz="quarter" idx="12"/>
          </p:nvPr>
        </p:nvSpPr>
        <p:spPr/>
        <p:txBody>
          <a:bodyPr/>
          <a:lstStyle/>
          <a:p>
            <a:fld id="{A8893EFA-76BA-6644-A010-7E30202C2AFA}" type="slidenum">
              <a:rPr lang="en-US" smtClean="0"/>
              <a:t>‹#›</a:t>
            </a:fld>
            <a:endParaRPr lang="en-US"/>
          </a:p>
        </p:txBody>
      </p:sp>
    </p:spTree>
    <p:extLst>
      <p:ext uri="{BB962C8B-B14F-4D97-AF65-F5344CB8AC3E}">
        <p14:creationId xmlns:p14="http://schemas.microsoft.com/office/powerpoint/2010/main" val="1859284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F40209-56E9-8BAF-F680-B023049F6396}"/>
              </a:ext>
            </a:extLst>
          </p:cNvPr>
          <p:cNvSpPr>
            <a:spLocks noGrp="1"/>
          </p:cNvSpPr>
          <p:nvPr>
            <p:ph type="dt" sz="half" idx="10"/>
          </p:nvPr>
        </p:nvSpPr>
        <p:spPr/>
        <p:txBody>
          <a:bodyPr/>
          <a:lstStyle/>
          <a:p>
            <a:fld id="{03A7FFF3-97E5-DB4D-8BDB-E891BF64B3D1}" type="datetimeFigureOut">
              <a:rPr lang="en-US" smtClean="0"/>
              <a:t>5/1/24</a:t>
            </a:fld>
            <a:endParaRPr lang="en-US"/>
          </a:p>
        </p:txBody>
      </p:sp>
      <p:sp>
        <p:nvSpPr>
          <p:cNvPr id="3" name="Footer Placeholder 2">
            <a:extLst>
              <a:ext uri="{FF2B5EF4-FFF2-40B4-BE49-F238E27FC236}">
                <a16:creationId xmlns:a16="http://schemas.microsoft.com/office/drawing/2014/main" id="{65C6969B-AA44-9F6D-E7DE-FCFBB2003B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FFB2B4-BDAA-A571-7E33-0C7A17F08566}"/>
              </a:ext>
            </a:extLst>
          </p:cNvPr>
          <p:cNvSpPr>
            <a:spLocks noGrp="1"/>
          </p:cNvSpPr>
          <p:nvPr>
            <p:ph type="sldNum" sz="quarter" idx="12"/>
          </p:nvPr>
        </p:nvSpPr>
        <p:spPr/>
        <p:txBody>
          <a:bodyPr/>
          <a:lstStyle/>
          <a:p>
            <a:fld id="{A8893EFA-76BA-6644-A010-7E30202C2AFA}" type="slidenum">
              <a:rPr lang="en-US" smtClean="0"/>
              <a:t>‹#›</a:t>
            </a:fld>
            <a:endParaRPr lang="en-US"/>
          </a:p>
        </p:txBody>
      </p:sp>
    </p:spTree>
    <p:extLst>
      <p:ext uri="{BB962C8B-B14F-4D97-AF65-F5344CB8AC3E}">
        <p14:creationId xmlns:p14="http://schemas.microsoft.com/office/powerpoint/2010/main" val="2738543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D2270-BEA1-F20B-8447-78E7A799936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2187675-15B8-9E26-78ED-7A61F37670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40AC307-F3BB-7795-DEAF-7689A25A18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9808E6A-851D-8559-4532-24598C7CDC8E}"/>
              </a:ext>
            </a:extLst>
          </p:cNvPr>
          <p:cNvSpPr>
            <a:spLocks noGrp="1"/>
          </p:cNvSpPr>
          <p:nvPr>
            <p:ph type="dt" sz="half" idx="10"/>
          </p:nvPr>
        </p:nvSpPr>
        <p:spPr/>
        <p:txBody>
          <a:bodyPr/>
          <a:lstStyle/>
          <a:p>
            <a:fld id="{03A7FFF3-97E5-DB4D-8BDB-E891BF64B3D1}" type="datetimeFigureOut">
              <a:rPr lang="en-US" smtClean="0"/>
              <a:t>5/1/24</a:t>
            </a:fld>
            <a:endParaRPr lang="en-US"/>
          </a:p>
        </p:txBody>
      </p:sp>
      <p:sp>
        <p:nvSpPr>
          <p:cNvPr id="6" name="Footer Placeholder 5">
            <a:extLst>
              <a:ext uri="{FF2B5EF4-FFF2-40B4-BE49-F238E27FC236}">
                <a16:creationId xmlns:a16="http://schemas.microsoft.com/office/drawing/2014/main" id="{2BD9BF8D-DB65-3B4B-0C1B-ED8152EA3F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A77A74-EB4F-31D2-861A-E84C80789E9C}"/>
              </a:ext>
            </a:extLst>
          </p:cNvPr>
          <p:cNvSpPr>
            <a:spLocks noGrp="1"/>
          </p:cNvSpPr>
          <p:nvPr>
            <p:ph type="sldNum" sz="quarter" idx="12"/>
          </p:nvPr>
        </p:nvSpPr>
        <p:spPr/>
        <p:txBody>
          <a:bodyPr/>
          <a:lstStyle/>
          <a:p>
            <a:fld id="{A8893EFA-76BA-6644-A010-7E30202C2AFA}" type="slidenum">
              <a:rPr lang="en-US" smtClean="0"/>
              <a:t>‹#›</a:t>
            </a:fld>
            <a:endParaRPr lang="en-US"/>
          </a:p>
        </p:txBody>
      </p:sp>
    </p:spTree>
    <p:extLst>
      <p:ext uri="{BB962C8B-B14F-4D97-AF65-F5344CB8AC3E}">
        <p14:creationId xmlns:p14="http://schemas.microsoft.com/office/powerpoint/2010/main" val="1119252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2127D-D5C8-CEE5-179A-06A407022B1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769AD3A-84AE-40B5-D822-FC9AD6B6A9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797C2A-54B6-9EB7-D5C8-40019065BE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7B96336-589E-807E-F5B1-9B8D0D0C650C}"/>
              </a:ext>
            </a:extLst>
          </p:cNvPr>
          <p:cNvSpPr>
            <a:spLocks noGrp="1"/>
          </p:cNvSpPr>
          <p:nvPr>
            <p:ph type="dt" sz="half" idx="10"/>
          </p:nvPr>
        </p:nvSpPr>
        <p:spPr/>
        <p:txBody>
          <a:bodyPr/>
          <a:lstStyle/>
          <a:p>
            <a:fld id="{03A7FFF3-97E5-DB4D-8BDB-E891BF64B3D1}" type="datetimeFigureOut">
              <a:rPr lang="en-US" smtClean="0"/>
              <a:t>5/1/24</a:t>
            </a:fld>
            <a:endParaRPr lang="en-US"/>
          </a:p>
        </p:txBody>
      </p:sp>
      <p:sp>
        <p:nvSpPr>
          <p:cNvPr id="6" name="Footer Placeholder 5">
            <a:extLst>
              <a:ext uri="{FF2B5EF4-FFF2-40B4-BE49-F238E27FC236}">
                <a16:creationId xmlns:a16="http://schemas.microsoft.com/office/drawing/2014/main" id="{01F591F1-F167-F09E-B172-687FEFAFF1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43D8FA-C770-7F0C-DCF6-CEB8D7105D9A}"/>
              </a:ext>
            </a:extLst>
          </p:cNvPr>
          <p:cNvSpPr>
            <a:spLocks noGrp="1"/>
          </p:cNvSpPr>
          <p:nvPr>
            <p:ph type="sldNum" sz="quarter" idx="12"/>
          </p:nvPr>
        </p:nvSpPr>
        <p:spPr/>
        <p:txBody>
          <a:bodyPr/>
          <a:lstStyle/>
          <a:p>
            <a:fld id="{A8893EFA-76BA-6644-A010-7E30202C2AFA}" type="slidenum">
              <a:rPr lang="en-US" smtClean="0"/>
              <a:t>‹#›</a:t>
            </a:fld>
            <a:endParaRPr lang="en-US"/>
          </a:p>
        </p:txBody>
      </p:sp>
    </p:spTree>
    <p:extLst>
      <p:ext uri="{BB962C8B-B14F-4D97-AF65-F5344CB8AC3E}">
        <p14:creationId xmlns:p14="http://schemas.microsoft.com/office/powerpoint/2010/main" val="1351898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F54ABA-C2E8-4029-2B8D-7FDDD11D70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2124257-6A03-87E6-E74E-85EEFA2BC3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A7A63E3-988D-8854-BE3F-94B2AE5345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3A7FFF3-97E5-DB4D-8BDB-E891BF64B3D1}" type="datetimeFigureOut">
              <a:rPr lang="en-US" smtClean="0"/>
              <a:t>5/1/24</a:t>
            </a:fld>
            <a:endParaRPr lang="en-US"/>
          </a:p>
        </p:txBody>
      </p:sp>
      <p:sp>
        <p:nvSpPr>
          <p:cNvPr id="5" name="Footer Placeholder 4">
            <a:extLst>
              <a:ext uri="{FF2B5EF4-FFF2-40B4-BE49-F238E27FC236}">
                <a16:creationId xmlns:a16="http://schemas.microsoft.com/office/drawing/2014/main" id="{D015EBF0-9025-E4CE-888D-8EE2D5416D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D4E0FB1-3CBD-9643-C6C9-4882B5622B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8893EFA-76BA-6644-A010-7E30202C2AFA}" type="slidenum">
              <a:rPr lang="en-US" smtClean="0"/>
              <a:t>‹#›</a:t>
            </a:fld>
            <a:endParaRPr lang="en-US"/>
          </a:p>
        </p:txBody>
      </p:sp>
    </p:spTree>
    <p:extLst>
      <p:ext uri="{BB962C8B-B14F-4D97-AF65-F5344CB8AC3E}">
        <p14:creationId xmlns:p14="http://schemas.microsoft.com/office/powerpoint/2010/main" val="4203760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est.pypi.org/"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github.com/acceleratescience/large-language-models"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unesco.org/en/artificial-intelligence/recommendation-ethics#:~:text=The%20use%20of%20AI%20systems,may%20result%20from%20such%20uses.&amp;text=Unwanted%20harms%20(safety%20risks)%20as,and%20addressed%20by%20AI%20actors."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ature.com/articles/s41597-022-01710-x"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archive.ics.uci.edu/dataset/17/breast+cancer+wisconsin+diagnostic"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vert="horz" lIns="121920" tIns="60960" rIns="121920" bIns="60960" rtlCol="0" anchor="t">
            <a:normAutofit/>
          </a:bodyPr>
          <a:lstStyle/>
          <a:p>
            <a:r>
              <a:rPr lang="en-US" b="1" dirty="0"/>
              <a:t>Hello!</a:t>
            </a:r>
          </a:p>
        </p:txBody>
      </p:sp>
      <p:sp>
        <p:nvSpPr>
          <p:cNvPr id="4" name="Text Placeholder 3"/>
          <p:cNvSpPr>
            <a:spLocks noGrp="1"/>
          </p:cNvSpPr>
          <p:nvPr>
            <p:ph type="body" sz="quarter" idx="12"/>
          </p:nvPr>
        </p:nvSpPr>
        <p:spPr/>
        <p:txBody>
          <a:bodyPr vert="horz" lIns="121920" tIns="60960" rIns="121920" bIns="60960" rtlCol="0" anchor="t">
            <a:normAutofit/>
          </a:bodyPr>
          <a:lstStyle/>
          <a:p>
            <a:pPr marL="0" indent="0">
              <a:buNone/>
            </a:pPr>
            <a:r>
              <a:rPr lang="en-US" sz="2267" i="1" dirty="0">
                <a:solidFill>
                  <a:srgbClr val="000000"/>
                </a:solidFill>
              </a:rPr>
              <a:t>If you haven’t already done so, while we’re waiting, please make sure you:</a:t>
            </a:r>
          </a:p>
          <a:p>
            <a:pPr marL="0" indent="0">
              <a:buNone/>
            </a:pPr>
            <a:endParaRPr lang="en-US" sz="2267" i="1" dirty="0">
              <a:solidFill>
                <a:srgbClr val="000000"/>
              </a:solidFill>
            </a:endParaRPr>
          </a:p>
          <a:p>
            <a:r>
              <a:rPr lang="en-US" sz="2267" i="1" dirty="0">
                <a:solidFill>
                  <a:srgbClr val="000000"/>
                </a:solidFill>
              </a:rPr>
              <a:t>have a GitHub account</a:t>
            </a:r>
          </a:p>
          <a:p>
            <a:pPr marL="0" indent="0">
              <a:buNone/>
            </a:pPr>
            <a:endParaRPr lang="en-US" sz="2267" i="1" dirty="0">
              <a:solidFill>
                <a:srgbClr val="000000"/>
              </a:solidFill>
            </a:endParaRPr>
          </a:p>
          <a:p>
            <a:r>
              <a:rPr lang="en-US" sz="2267" i="1" dirty="0">
                <a:solidFill>
                  <a:srgbClr val="000000"/>
                </a:solidFill>
              </a:rPr>
              <a:t>have a </a:t>
            </a:r>
            <a:r>
              <a:rPr lang="en-US" sz="2267" i="1" dirty="0" err="1">
                <a:solidFill>
                  <a:srgbClr val="000000"/>
                </a:solidFill>
              </a:rPr>
              <a:t>TestPyPI</a:t>
            </a:r>
            <a:r>
              <a:rPr lang="en-US" sz="2267" i="1" dirty="0">
                <a:solidFill>
                  <a:srgbClr val="000000"/>
                </a:solidFill>
              </a:rPr>
              <a:t> account at </a:t>
            </a:r>
            <a:r>
              <a:rPr lang="en-US" sz="2200" b="1" dirty="0">
                <a:solidFill>
                  <a:srgbClr val="000000"/>
                </a:solidFill>
                <a:hlinkClick r:id="rId3"/>
              </a:rPr>
              <a:t>https://test.pypi.org/</a:t>
            </a:r>
            <a:endParaRPr lang="en-US" sz="2200" b="1" dirty="0">
              <a:solidFill>
                <a:srgbClr val="000000"/>
              </a:solidFill>
            </a:endParaRPr>
          </a:p>
          <a:p>
            <a:endParaRPr lang="en-US" sz="2200" b="1" dirty="0">
              <a:solidFill>
                <a:srgbClr val="000000"/>
              </a:solidFill>
            </a:endParaRPr>
          </a:p>
          <a:p>
            <a:pPr marL="0" indent="0">
              <a:buNone/>
            </a:pPr>
            <a:r>
              <a:rPr lang="en-US" sz="2200" i="1" dirty="0">
                <a:solidFill>
                  <a:srgbClr val="000000"/>
                </a:solidFill>
              </a:rPr>
              <a:t>You might need to set up 2FA via an authentication app.</a:t>
            </a:r>
            <a:endParaRPr lang="en-US" i="1" dirty="0"/>
          </a:p>
        </p:txBody>
      </p:sp>
    </p:spTree>
    <p:extLst>
      <p:ext uri="{BB962C8B-B14F-4D97-AF65-F5344CB8AC3E}">
        <p14:creationId xmlns:p14="http://schemas.microsoft.com/office/powerpoint/2010/main" val="3677417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vert="horz" lIns="121920" tIns="60960" rIns="121920" bIns="60960" rtlCol="0" anchor="t">
            <a:normAutofit/>
          </a:bodyPr>
          <a:lstStyle/>
          <a:p>
            <a:r>
              <a:rPr lang="en-US" b="1" dirty="0"/>
              <a:t>Packaging and Publishing Python Software for Research</a:t>
            </a:r>
          </a:p>
        </p:txBody>
      </p:sp>
      <p:sp>
        <p:nvSpPr>
          <p:cNvPr id="3" name="Text Placeholder 2"/>
          <p:cNvSpPr>
            <a:spLocks noGrp="1"/>
          </p:cNvSpPr>
          <p:nvPr>
            <p:ph type="body" sz="quarter" idx="11"/>
          </p:nvPr>
        </p:nvSpPr>
        <p:spPr/>
        <p:txBody>
          <a:bodyPr vert="horz" lIns="121920" tIns="60960" rIns="121920" bIns="60960" rtlCol="0" anchor="t">
            <a:normAutofit/>
          </a:bodyPr>
          <a:lstStyle/>
          <a:p>
            <a:r>
              <a:rPr lang="en-US" dirty="0"/>
              <a:t>About the course</a:t>
            </a:r>
          </a:p>
        </p:txBody>
      </p:sp>
      <p:sp>
        <p:nvSpPr>
          <p:cNvPr id="4" name="Text Placeholder 3"/>
          <p:cNvSpPr>
            <a:spLocks noGrp="1"/>
          </p:cNvSpPr>
          <p:nvPr>
            <p:ph type="body" sz="quarter" idx="12"/>
          </p:nvPr>
        </p:nvSpPr>
        <p:spPr/>
        <p:txBody>
          <a:bodyPr vert="horz" lIns="121920" tIns="60960" rIns="121920" bIns="60960" rtlCol="0" anchor="t">
            <a:normAutofit/>
          </a:bodyPr>
          <a:lstStyle/>
          <a:p>
            <a:r>
              <a:rPr lang="en-US" dirty="0"/>
              <a:t>Introduction to python packaging and publishing</a:t>
            </a:r>
          </a:p>
          <a:p>
            <a:r>
              <a:rPr lang="en-US" dirty="0"/>
              <a:t>Version control and GitHub Actions</a:t>
            </a:r>
          </a:p>
          <a:p>
            <a:r>
              <a:rPr lang="en-US" dirty="0"/>
              <a:t>Testing</a:t>
            </a:r>
          </a:p>
          <a:p>
            <a:r>
              <a:rPr lang="en-US" dirty="0"/>
              <a:t>Documentation</a:t>
            </a:r>
          </a:p>
          <a:p>
            <a:r>
              <a:rPr lang="en-US" dirty="0"/>
              <a:t>CI/CD</a:t>
            </a:r>
          </a:p>
          <a:p>
            <a:pPr marL="0" indent="0">
              <a:buNone/>
            </a:pPr>
            <a:endParaRPr lang="en-US" dirty="0"/>
          </a:p>
          <a:p>
            <a:pPr marL="0" indent="0">
              <a:buNone/>
            </a:pPr>
            <a:r>
              <a:rPr lang="en-US" dirty="0"/>
              <a:t>Code and slides available on:</a:t>
            </a:r>
          </a:p>
          <a:p>
            <a:pPr marL="0" indent="0">
              <a:buNone/>
            </a:pPr>
            <a:endParaRPr lang="en-US" dirty="0"/>
          </a:p>
          <a:p>
            <a:pPr marL="0" indent="0">
              <a:buNone/>
            </a:pPr>
            <a:r>
              <a:rPr lang="en-US" dirty="0">
                <a:hlinkClick r:id="rId3"/>
              </a:rPr>
              <a:t>Accelerate Science GitHub repo</a:t>
            </a:r>
            <a:endParaRPr lang="en-US" dirty="0"/>
          </a:p>
        </p:txBody>
      </p:sp>
    </p:spTree>
    <p:extLst>
      <p:ext uri="{BB962C8B-B14F-4D97-AF65-F5344CB8AC3E}">
        <p14:creationId xmlns:p14="http://schemas.microsoft.com/office/powerpoint/2010/main" val="385288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E1B8A-DF12-1B91-E4D6-7E855AFAFFA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C1CA23B-B931-1BA6-F5ED-7D82DD946D5B}"/>
              </a:ext>
            </a:extLst>
          </p:cNvPr>
          <p:cNvSpPr>
            <a:spLocks noGrp="1"/>
          </p:cNvSpPr>
          <p:nvPr>
            <p:ph type="body" sz="quarter" idx="10"/>
          </p:nvPr>
        </p:nvSpPr>
        <p:spPr/>
        <p:txBody>
          <a:bodyPr vert="horz" lIns="121920" tIns="60960" rIns="121920" bIns="60960" rtlCol="0" anchor="t">
            <a:normAutofit/>
          </a:bodyPr>
          <a:lstStyle/>
          <a:p>
            <a:r>
              <a:rPr lang="en-GB" dirty="0"/>
              <a:t>Introduction to Software Packaging and Distribution</a:t>
            </a:r>
          </a:p>
        </p:txBody>
      </p:sp>
    </p:spTree>
    <p:extLst>
      <p:ext uri="{BB962C8B-B14F-4D97-AF65-F5344CB8AC3E}">
        <p14:creationId xmlns:p14="http://schemas.microsoft.com/office/powerpoint/2010/main" val="241864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vert="horz" lIns="121920" tIns="60960" rIns="121920" bIns="60960" rtlCol="0" anchor="t">
            <a:normAutofit/>
          </a:bodyPr>
          <a:lstStyle/>
          <a:p>
            <a:r>
              <a:rPr lang="en-US" dirty="0"/>
              <a:t>Why is this important?</a:t>
            </a:r>
          </a:p>
        </p:txBody>
      </p:sp>
      <p:sp>
        <p:nvSpPr>
          <p:cNvPr id="9" name="Text Placeholder 3">
            <a:extLst>
              <a:ext uri="{FF2B5EF4-FFF2-40B4-BE49-F238E27FC236}">
                <a16:creationId xmlns:a16="http://schemas.microsoft.com/office/drawing/2014/main" id="{0B3DA66F-A952-0F53-C09C-07CAE2EF142E}"/>
              </a:ext>
            </a:extLst>
          </p:cNvPr>
          <p:cNvSpPr txBox="1">
            <a:spLocks/>
          </p:cNvSpPr>
          <p:nvPr/>
        </p:nvSpPr>
        <p:spPr>
          <a:xfrm>
            <a:off x="503659" y="1272210"/>
            <a:ext cx="10542293" cy="4589329"/>
          </a:xfrm>
          <a:prstGeom prst="rect">
            <a:avLst/>
          </a:prstGeom>
        </p:spPr>
        <p:txBody>
          <a:bodyPr vert="horz" lIns="121920" tIns="60960" rIns="121920" bIns="60960" rtlCol="0" anchor="t">
            <a:normAutofit fontScale="85000" lnSpcReduction="20000"/>
          </a:bodyPr>
          <a:lstStyle>
            <a:lvl1pPr marL="380990" indent="-380990" algn="l" defTabSz="914400" rtl="0" eaLnBrk="1" latinLnBrk="0" hangingPunct="1">
              <a:lnSpc>
                <a:spcPct val="90000"/>
              </a:lnSpc>
              <a:spcBef>
                <a:spcPts val="1000"/>
              </a:spcBef>
              <a:buClr>
                <a:srgbClr val="235EE2"/>
              </a:buClr>
              <a:buSzPct val="70000"/>
              <a:buFont typeface="Courier New"/>
              <a:buChar char="o"/>
              <a:defRPr sz="1867" kern="1200" baseline="0">
                <a:solidFill>
                  <a:schemeClr val="tx1">
                    <a:lumMod val="75000"/>
                    <a:lumOff val="25000"/>
                  </a:schemeClr>
                </a:solidFill>
                <a:latin typeface="Helvetica"/>
                <a:ea typeface="+mn-ea"/>
                <a:cs typeface="Helvetica"/>
              </a:defRPr>
            </a:lvl1pPr>
            <a:lvl2pPr marL="685800" indent="-228600" algn="l" defTabSz="914400" rtl="0" eaLnBrk="1" latinLnBrk="0" hangingPunct="1">
              <a:lnSpc>
                <a:spcPct val="90000"/>
              </a:lnSpc>
              <a:spcBef>
                <a:spcPts val="500"/>
              </a:spcBef>
              <a:buClr>
                <a:srgbClr val="235EE2"/>
              </a:buClr>
              <a:buSzPct val="70000"/>
              <a:buFont typeface="Arial" panose="020B0604020202020204" pitchFamily="34" charset="0"/>
              <a:buChar char="•"/>
              <a:defRPr sz="1600" kern="1200" baseline="0">
                <a:solidFill>
                  <a:schemeClr val="tx1">
                    <a:lumMod val="65000"/>
                    <a:lumOff val="35000"/>
                  </a:schemeClr>
                </a:solidFill>
                <a:latin typeface="Helvetica Light"/>
                <a:ea typeface="+mn-ea"/>
                <a:cs typeface="Helvetica Light"/>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Heavy"/>
                <a:ea typeface="+mn-ea"/>
                <a:cs typeface="Avenir Heavy"/>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Heavy"/>
                <a:ea typeface="+mn-ea"/>
                <a:cs typeface="Avenir Heavy"/>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Heavy"/>
                <a:ea typeface="+mn-ea"/>
                <a:cs typeface="Avenir Heavy"/>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0365" indent="-380365"/>
            <a:r>
              <a:rPr lang="en-US" sz="1850" dirty="0">
                <a:latin typeface="Aptos" panose="020B0004020202020204" pitchFamily="34" charset="0"/>
              </a:rPr>
              <a:t>Do No Harm</a:t>
            </a:r>
          </a:p>
          <a:p>
            <a:pPr marL="685175" lvl="1" indent="-380365"/>
            <a:r>
              <a:rPr lang="en-US" sz="1583" dirty="0"/>
              <a:t>Try not go beyond what is necessary to achieve a specific aim. Risk assessment should be used to prevent harms.</a:t>
            </a:r>
          </a:p>
          <a:p>
            <a:pPr marL="380365" indent="-380365"/>
            <a:r>
              <a:rPr lang="en-US" sz="1850" dirty="0">
                <a:latin typeface="Aptos" panose="020B0004020202020204" pitchFamily="34" charset="0"/>
              </a:rPr>
              <a:t>Safety and Security</a:t>
            </a:r>
          </a:p>
          <a:p>
            <a:pPr marL="685175" lvl="1" indent="-380365"/>
            <a:r>
              <a:rPr lang="en-US" sz="1583" dirty="0"/>
              <a:t>Vulnerabilities to attack should be addressed.</a:t>
            </a:r>
          </a:p>
          <a:p>
            <a:pPr marL="380365" indent="-380365"/>
            <a:r>
              <a:rPr lang="en-US" sz="1850" dirty="0">
                <a:latin typeface="Aptos" panose="020B0004020202020204" pitchFamily="34" charset="0"/>
              </a:rPr>
              <a:t>Privacy and protection</a:t>
            </a:r>
          </a:p>
          <a:p>
            <a:pPr marL="685175" lvl="1" indent="-380365"/>
            <a:r>
              <a:rPr lang="en-US" sz="1583" dirty="0"/>
              <a:t>Privacy must be protected throughout, and adequate data protection frameworks should be established.</a:t>
            </a:r>
          </a:p>
          <a:p>
            <a:pPr marL="380365" indent="-380365"/>
            <a:r>
              <a:rPr lang="en-US" sz="1850" dirty="0">
                <a:latin typeface="Aptos" panose="020B0004020202020204" pitchFamily="34" charset="0"/>
              </a:rPr>
              <a:t>Accountability</a:t>
            </a:r>
          </a:p>
          <a:p>
            <a:pPr marL="685175" lvl="1" indent="-380365"/>
            <a:r>
              <a:rPr lang="en-US" sz="1583" dirty="0"/>
              <a:t>All systems should be auditable and traceable.</a:t>
            </a:r>
          </a:p>
          <a:p>
            <a:pPr marL="380365" indent="-380365"/>
            <a:r>
              <a:rPr lang="en-US" sz="1850" dirty="0">
                <a:latin typeface="Aptos" panose="020B0004020202020204" pitchFamily="34" charset="0"/>
              </a:rPr>
              <a:t>Transparency and </a:t>
            </a:r>
            <a:r>
              <a:rPr lang="en-US" sz="1850" dirty="0" err="1">
                <a:latin typeface="Aptos" panose="020B0004020202020204" pitchFamily="34" charset="0"/>
              </a:rPr>
              <a:t>explainability</a:t>
            </a:r>
            <a:endParaRPr lang="en-US" sz="1850" dirty="0">
              <a:latin typeface="Aptos" panose="020B0004020202020204" pitchFamily="34" charset="0"/>
            </a:endParaRPr>
          </a:p>
          <a:p>
            <a:pPr marL="685175" lvl="1" indent="-380365"/>
            <a:r>
              <a:rPr lang="en-US" sz="1583" dirty="0"/>
              <a:t>The level of transparency and </a:t>
            </a:r>
            <a:r>
              <a:rPr lang="en-US" sz="1583" dirty="0" err="1"/>
              <a:t>explainability</a:t>
            </a:r>
            <a:r>
              <a:rPr lang="en-US" sz="1583" dirty="0"/>
              <a:t> should be appropriate so as not to conflict with privacy and safety.</a:t>
            </a:r>
          </a:p>
          <a:p>
            <a:pPr marL="380365" indent="-380365"/>
            <a:r>
              <a:rPr lang="en-US" sz="1850" dirty="0">
                <a:latin typeface="Aptos" panose="020B0004020202020204" pitchFamily="34" charset="0"/>
              </a:rPr>
              <a:t>Human-in-the-loop</a:t>
            </a:r>
          </a:p>
          <a:p>
            <a:pPr marL="685175" lvl="1" indent="-380365"/>
            <a:r>
              <a:rPr lang="en-US" sz="1583" dirty="0"/>
              <a:t>Software systems should never replace human responsibility and accountability.</a:t>
            </a:r>
          </a:p>
          <a:p>
            <a:pPr marL="380365" indent="-380365"/>
            <a:r>
              <a:rPr lang="en-US" sz="1850" dirty="0">
                <a:latin typeface="Aptos" panose="020B0004020202020204" pitchFamily="34" charset="0"/>
              </a:rPr>
              <a:t>Sustainability</a:t>
            </a:r>
          </a:p>
          <a:p>
            <a:pPr marL="685175" lvl="1" indent="-380365"/>
            <a:r>
              <a:rPr lang="en-US" sz="1583" dirty="0"/>
              <a:t>Assess the impact of your research on the environment.</a:t>
            </a:r>
          </a:p>
          <a:p>
            <a:pPr marL="380365" indent="-380365"/>
            <a:r>
              <a:rPr lang="en-US" sz="1850" dirty="0">
                <a:latin typeface="Aptos" panose="020B0004020202020204" pitchFamily="34" charset="0"/>
              </a:rPr>
              <a:t>Awareness</a:t>
            </a:r>
          </a:p>
          <a:p>
            <a:pPr marL="685175" lvl="1" indent="-380365"/>
            <a:r>
              <a:rPr lang="en-US" sz="1583" dirty="0"/>
              <a:t>Public understanding of AI and data should be promoted wherever possible</a:t>
            </a:r>
          </a:p>
          <a:p>
            <a:pPr marL="380365" indent="-380365"/>
            <a:r>
              <a:rPr lang="en-US" sz="1850" dirty="0">
                <a:latin typeface="Aptos" panose="020B0004020202020204" pitchFamily="34" charset="0"/>
              </a:rPr>
              <a:t>Fairness</a:t>
            </a:r>
          </a:p>
          <a:p>
            <a:pPr marL="685175" lvl="1" indent="-380365"/>
            <a:r>
              <a:rPr lang="en-US" sz="1583" dirty="0"/>
              <a:t>Research should promote social justice, fairness, non-discrimination, and inclusivity.</a:t>
            </a:r>
          </a:p>
          <a:p>
            <a:pPr marL="380365" indent="-380365"/>
            <a:endParaRPr lang="en-US" sz="1850" dirty="0">
              <a:latin typeface="Aptos" panose="020B0004020202020204" pitchFamily="34" charset="0"/>
            </a:endParaRPr>
          </a:p>
        </p:txBody>
      </p:sp>
      <p:sp>
        <p:nvSpPr>
          <p:cNvPr id="3" name="TextBox 2">
            <a:extLst>
              <a:ext uri="{FF2B5EF4-FFF2-40B4-BE49-F238E27FC236}">
                <a16:creationId xmlns:a16="http://schemas.microsoft.com/office/drawing/2014/main" id="{185DDA8F-0119-8905-19D9-230566668D9F}"/>
              </a:ext>
            </a:extLst>
          </p:cNvPr>
          <p:cNvSpPr txBox="1"/>
          <p:nvPr/>
        </p:nvSpPr>
        <p:spPr>
          <a:xfrm>
            <a:off x="2393576" y="6207597"/>
            <a:ext cx="2932791" cy="276999"/>
          </a:xfrm>
          <a:prstGeom prst="rect">
            <a:avLst/>
          </a:prstGeom>
          <a:noFill/>
        </p:spPr>
        <p:txBody>
          <a:bodyPr wrap="none" rtlCol="0">
            <a:spAutoFit/>
          </a:bodyPr>
          <a:lstStyle/>
          <a:p>
            <a:r>
              <a:rPr lang="en-US" sz="1200" dirty="0">
                <a:hlinkClick r:id="rId3"/>
              </a:rPr>
              <a:t>UNESCO: A Human Rights Approach to AI</a:t>
            </a:r>
            <a:endParaRPr lang="en-US" sz="1200" dirty="0"/>
          </a:p>
        </p:txBody>
      </p:sp>
    </p:spTree>
    <p:extLst>
      <p:ext uri="{BB962C8B-B14F-4D97-AF65-F5344CB8AC3E}">
        <p14:creationId xmlns:p14="http://schemas.microsoft.com/office/powerpoint/2010/main" val="275395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
                                            <p:txEl>
                                              <p:pRg st="13" end="1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xEl>
                                              <p:pRg st="14" end="14"/>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
                                            <p:txEl>
                                              <p:pRg st="15" end="1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xEl>
                                              <p:pRg st="16" end="16"/>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vert="horz" lIns="121920" tIns="60960" rIns="121920" bIns="60960" rtlCol="0" anchor="t">
            <a:normAutofit/>
          </a:bodyPr>
          <a:lstStyle/>
          <a:p>
            <a:r>
              <a:rPr lang="en-US" dirty="0"/>
              <a:t>The FAIR Principles for Research Software</a:t>
            </a:r>
          </a:p>
        </p:txBody>
      </p:sp>
      <p:sp>
        <p:nvSpPr>
          <p:cNvPr id="9" name="Text Placeholder 3">
            <a:extLst>
              <a:ext uri="{FF2B5EF4-FFF2-40B4-BE49-F238E27FC236}">
                <a16:creationId xmlns:a16="http://schemas.microsoft.com/office/drawing/2014/main" id="{0B3DA66F-A952-0F53-C09C-07CAE2EF142E}"/>
              </a:ext>
            </a:extLst>
          </p:cNvPr>
          <p:cNvSpPr txBox="1">
            <a:spLocks/>
          </p:cNvSpPr>
          <p:nvPr/>
        </p:nvSpPr>
        <p:spPr>
          <a:xfrm>
            <a:off x="503659" y="1272210"/>
            <a:ext cx="10542293" cy="4589329"/>
          </a:xfrm>
          <a:prstGeom prst="rect">
            <a:avLst/>
          </a:prstGeom>
        </p:spPr>
        <p:txBody>
          <a:bodyPr vert="horz" lIns="121920" tIns="60960" rIns="121920" bIns="60960" rtlCol="0" anchor="t">
            <a:normAutofit/>
          </a:bodyPr>
          <a:lstStyle>
            <a:lvl1pPr marL="380990" indent="-380990" algn="l" defTabSz="914400" rtl="0" eaLnBrk="1" latinLnBrk="0" hangingPunct="1">
              <a:lnSpc>
                <a:spcPct val="90000"/>
              </a:lnSpc>
              <a:spcBef>
                <a:spcPts val="1000"/>
              </a:spcBef>
              <a:buClr>
                <a:srgbClr val="235EE2"/>
              </a:buClr>
              <a:buSzPct val="70000"/>
              <a:buFont typeface="Courier New"/>
              <a:buChar char="o"/>
              <a:defRPr sz="1867" kern="1200" baseline="0">
                <a:solidFill>
                  <a:schemeClr val="tx1">
                    <a:lumMod val="75000"/>
                    <a:lumOff val="25000"/>
                  </a:schemeClr>
                </a:solidFill>
                <a:latin typeface="Helvetica"/>
                <a:ea typeface="+mn-ea"/>
                <a:cs typeface="Helvetica"/>
              </a:defRPr>
            </a:lvl1pPr>
            <a:lvl2pPr marL="685800" indent="-228600" algn="l" defTabSz="914400" rtl="0" eaLnBrk="1" latinLnBrk="0" hangingPunct="1">
              <a:lnSpc>
                <a:spcPct val="90000"/>
              </a:lnSpc>
              <a:spcBef>
                <a:spcPts val="500"/>
              </a:spcBef>
              <a:buClr>
                <a:srgbClr val="235EE2"/>
              </a:buClr>
              <a:buSzPct val="70000"/>
              <a:buFont typeface="Arial" panose="020B0604020202020204" pitchFamily="34" charset="0"/>
              <a:buChar char="•"/>
              <a:defRPr sz="1600" kern="1200" baseline="0">
                <a:solidFill>
                  <a:schemeClr val="tx1">
                    <a:lumMod val="65000"/>
                    <a:lumOff val="35000"/>
                  </a:schemeClr>
                </a:solidFill>
                <a:latin typeface="Helvetica Light"/>
                <a:ea typeface="+mn-ea"/>
                <a:cs typeface="Helvetica Light"/>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Heavy"/>
                <a:ea typeface="+mn-ea"/>
                <a:cs typeface="Avenir Heavy"/>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Heavy"/>
                <a:ea typeface="+mn-ea"/>
                <a:cs typeface="Avenir Heavy"/>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Heavy"/>
                <a:ea typeface="+mn-ea"/>
                <a:cs typeface="Avenir Heavy"/>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50" b="1" dirty="0">
                <a:latin typeface="Aptos" panose="020B0004020202020204" pitchFamily="34" charset="0"/>
              </a:rPr>
              <a:t>Findable</a:t>
            </a:r>
          </a:p>
          <a:p>
            <a:pPr lvl="1"/>
            <a:r>
              <a:rPr lang="en-US" sz="1583" dirty="0"/>
              <a:t>Easy for humans and machines to find</a:t>
            </a:r>
          </a:p>
          <a:p>
            <a:pPr lvl="1"/>
            <a:r>
              <a:rPr lang="en-US" sz="1583" dirty="0"/>
              <a:t>Clearly versioned</a:t>
            </a:r>
          </a:p>
          <a:p>
            <a:pPr marL="0" indent="0">
              <a:buNone/>
            </a:pPr>
            <a:r>
              <a:rPr lang="en-US" sz="1850" b="1" dirty="0">
                <a:latin typeface="Aptos" panose="020B0004020202020204" pitchFamily="34" charset="0"/>
              </a:rPr>
              <a:t>Accessible</a:t>
            </a:r>
          </a:p>
          <a:p>
            <a:pPr lvl="1"/>
            <a:r>
              <a:rPr lang="en-US" sz="1583" dirty="0"/>
              <a:t>Easily retrievable via standardized protocols</a:t>
            </a:r>
          </a:p>
          <a:p>
            <a:pPr lvl="1"/>
            <a:r>
              <a:rPr lang="en-US" sz="1583" dirty="0"/>
              <a:t>Open, free and universally implementable</a:t>
            </a:r>
          </a:p>
          <a:p>
            <a:pPr marL="0" indent="0">
              <a:buNone/>
            </a:pPr>
            <a:r>
              <a:rPr lang="en-US" sz="1850" b="1" dirty="0">
                <a:latin typeface="Aptos" panose="020B0004020202020204" pitchFamily="34" charset="0"/>
              </a:rPr>
              <a:t>Interoperable</a:t>
            </a:r>
          </a:p>
          <a:p>
            <a:pPr lvl="1"/>
            <a:r>
              <a:rPr lang="en-US" sz="1583" dirty="0"/>
              <a:t>Uses data in a way that meets community standards</a:t>
            </a:r>
          </a:p>
          <a:p>
            <a:pPr lvl="1"/>
            <a:r>
              <a:rPr lang="en-US" sz="1583" dirty="0"/>
              <a:t>References appropriately</a:t>
            </a:r>
          </a:p>
          <a:p>
            <a:pPr marL="0" indent="0">
              <a:buNone/>
            </a:pPr>
            <a:r>
              <a:rPr lang="en-US" sz="1850" b="1" dirty="0">
                <a:latin typeface="Aptos" panose="020B0004020202020204" pitchFamily="34" charset="0"/>
              </a:rPr>
              <a:t>Reusable</a:t>
            </a:r>
          </a:p>
          <a:p>
            <a:pPr lvl="1"/>
            <a:r>
              <a:rPr lang="en-US" sz="1583" dirty="0"/>
              <a:t>Clear licensing</a:t>
            </a:r>
          </a:p>
          <a:p>
            <a:pPr lvl="1"/>
            <a:r>
              <a:rPr lang="en-US" sz="1583" dirty="0"/>
              <a:t>Can be understood, built upon, modified, or incorporated into other software</a:t>
            </a:r>
          </a:p>
        </p:txBody>
      </p:sp>
      <p:sp>
        <p:nvSpPr>
          <p:cNvPr id="3" name="TextBox 2">
            <a:extLst>
              <a:ext uri="{FF2B5EF4-FFF2-40B4-BE49-F238E27FC236}">
                <a16:creationId xmlns:a16="http://schemas.microsoft.com/office/drawing/2014/main" id="{185DDA8F-0119-8905-19D9-230566668D9F}"/>
              </a:ext>
            </a:extLst>
          </p:cNvPr>
          <p:cNvSpPr txBox="1"/>
          <p:nvPr/>
        </p:nvSpPr>
        <p:spPr>
          <a:xfrm>
            <a:off x="2393576" y="6207597"/>
            <a:ext cx="3657861" cy="276999"/>
          </a:xfrm>
          <a:prstGeom prst="rect">
            <a:avLst/>
          </a:prstGeom>
          <a:noFill/>
        </p:spPr>
        <p:txBody>
          <a:bodyPr wrap="none" rtlCol="0">
            <a:spAutoFit/>
          </a:bodyPr>
          <a:lstStyle/>
          <a:p>
            <a:r>
              <a:rPr lang="en-US" sz="1200" dirty="0">
                <a:hlinkClick r:id="rId3"/>
              </a:rPr>
              <a:t>Introducing the FAIR Principles for research software</a:t>
            </a:r>
            <a:endParaRPr lang="en-US" sz="1200" dirty="0"/>
          </a:p>
        </p:txBody>
      </p:sp>
    </p:spTree>
    <p:extLst>
      <p:ext uri="{BB962C8B-B14F-4D97-AF65-F5344CB8AC3E}">
        <p14:creationId xmlns:p14="http://schemas.microsoft.com/office/powerpoint/2010/main" val="158286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vert="horz" lIns="121920" tIns="60960" rIns="121920" bIns="60960" rtlCol="0" anchor="t">
            <a:normAutofit/>
          </a:bodyPr>
          <a:lstStyle/>
          <a:p>
            <a:r>
              <a:rPr lang="en-US" dirty="0"/>
              <a:t>Why is this important?</a:t>
            </a:r>
          </a:p>
        </p:txBody>
      </p:sp>
      <p:sp>
        <p:nvSpPr>
          <p:cNvPr id="9" name="Text Placeholder 3">
            <a:extLst>
              <a:ext uri="{FF2B5EF4-FFF2-40B4-BE49-F238E27FC236}">
                <a16:creationId xmlns:a16="http://schemas.microsoft.com/office/drawing/2014/main" id="{0B3DA66F-A952-0F53-C09C-07CAE2EF142E}"/>
              </a:ext>
            </a:extLst>
          </p:cNvPr>
          <p:cNvSpPr txBox="1">
            <a:spLocks/>
          </p:cNvSpPr>
          <p:nvPr/>
        </p:nvSpPr>
        <p:spPr>
          <a:xfrm>
            <a:off x="503659" y="1272210"/>
            <a:ext cx="10542293" cy="4589329"/>
          </a:xfrm>
          <a:prstGeom prst="rect">
            <a:avLst/>
          </a:prstGeom>
        </p:spPr>
        <p:txBody>
          <a:bodyPr vert="horz" lIns="121920" tIns="60960" rIns="121920" bIns="60960" rtlCol="0" anchor="t">
            <a:normAutofit/>
          </a:bodyPr>
          <a:lstStyle>
            <a:lvl1pPr marL="380990" indent="-380990" algn="l" defTabSz="914400" rtl="0" eaLnBrk="1" latinLnBrk="0" hangingPunct="1">
              <a:lnSpc>
                <a:spcPct val="90000"/>
              </a:lnSpc>
              <a:spcBef>
                <a:spcPts val="1000"/>
              </a:spcBef>
              <a:buClr>
                <a:srgbClr val="235EE2"/>
              </a:buClr>
              <a:buSzPct val="70000"/>
              <a:buFont typeface="Courier New"/>
              <a:buChar char="o"/>
              <a:defRPr sz="1867" kern="1200" baseline="0">
                <a:solidFill>
                  <a:schemeClr val="tx1">
                    <a:lumMod val="75000"/>
                    <a:lumOff val="25000"/>
                  </a:schemeClr>
                </a:solidFill>
                <a:latin typeface="Helvetica"/>
                <a:ea typeface="+mn-ea"/>
                <a:cs typeface="Helvetica"/>
              </a:defRPr>
            </a:lvl1pPr>
            <a:lvl2pPr marL="685800" indent="-228600" algn="l" defTabSz="914400" rtl="0" eaLnBrk="1" latinLnBrk="0" hangingPunct="1">
              <a:lnSpc>
                <a:spcPct val="90000"/>
              </a:lnSpc>
              <a:spcBef>
                <a:spcPts val="500"/>
              </a:spcBef>
              <a:buClr>
                <a:srgbClr val="235EE2"/>
              </a:buClr>
              <a:buSzPct val="70000"/>
              <a:buFont typeface="Arial" panose="020B0604020202020204" pitchFamily="34" charset="0"/>
              <a:buChar char="•"/>
              <a:defRPr sz="1600" kern="1200" baseline="0">
                <a:solidFill>
                  <a:schemeClr val="tx1">
                    <a:lumMod val="65000"/>
                    <a:lumOff val="35000"/>
                  </a:schemeClr>
                </a:solidFill>
                <a:latin typeface="Helvetica Light"/>
                <a:ea typeface="+mn-ea"/>
                <a:cs typeface="Helvetica Light"/>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Heavy"/>
                <a:ea typeface="+mn-ea"/>
                <a:cs typeface="Avenir Heavy"/>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Heavy"/>
                <a:ea typeface="+mn-ea"/>
                <a:cs typeface="Avenir Heavy"/>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Heavy"/>
                <a:ea typeface="+mn-ea"/>
                <a:cs typeface="Avenir Heavy"/>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50" dirty="0">
                <a:latin typeface="Aptos" panose="020B0004020202020204" pitchFamily="34" charset="0"/>
              </a:rPr>
              <a:t>What about some of the immediate impacts on us and our research?</a:t>
            </a:r>
          </a:p>
          <a:p>
            <a:pPr marL="0" indent="0">
              <a:buNone/>
            </a:pPr>
            <a:endParaRPr lang="en-US" sz="1850" dirty="0">
              <a:latin typeface="Aptos" panose="020B0004020202020204" pitchFamily="34" charset="0"/>
            </a:endParaRPr>
          </a:p>
          <a:p>
            <a:pPr marL="380365" indent="-380365"/>
            <a:r>
              <a:rPr lang="en-US" sz="1850" dirty="0">
                <a:latin typeface="Aptos" panose="020B0004020202020204" pitchFamily="34" charset="0"/>
              </a:rPr>
              <a:t>Help to mitigate erroneous work.</a:t>
            </a:r>
          </a:p>
          <a:p>
            <a:pPr marL="380365" indent="-380365"/>
            <a:r>
              <a:rPr lang="en-US" sz="1850" dirty="0">
                <a:latin typeface="Aptos" panose="020B0004020202020204" pitchFamily="34" charset="0"/>
              </a:rPr>
              <a:t>This lessens the chance of retractions.</a:t>
            </a:r>
          </a:p>
          <a:p>
            <a:pPr marL="380365" indent="-380365"/>
            <a:r>
              <a:rPr lang="en-US" sz="1850" dirty="0">
                <a:latin typeface="Aptos" panose="020B0004020202020204" pitchFamily="34" charset="0"/>
              </a:rPr>
              <a:t>Gives us integrity.</a:t>
            </a:r>
          </a:p>
          <a:p>
            <a:pPr marL="380365" indent="-380365"/>
            <a:r>
              <a:rPr lang="en-US" sz="1850" dirty="0">
                <a:latin typeface="Aptos" panose="020B0004020202020204" pitchFamily="34" charset="0"/>
              </a:rPr>
              <a:t>Allows others to reproduce and build on our work.</a:t>
            </a:r>
          </a:p>
          <a:p>
            <a:pPr marL="380365" indent="-380365"/>
            <a:r>
              <a:rPr lang="en-US" sz="1850" dirty="0">
                <a:latin typeface="Aptos" panose="020B0004020202020204" pitchFamily="34" charset="0"/>
              </a:rPr>
              <a:t>Faster onboarding of new students/researchers</a:t>
            </a:r>
          </a:p>
        </p:txBody>
      </p:sp>
    </p:spTree>
    <p:extLst>
      <p:ext uri="{BB962C8B-B14F-4D97-AF65-F5344CB8AC3E}">
        <p14:creationId xmlns:p14="http://schemas.microsoft.com/office/powerpoint/2010/main" val="276697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What does it mean to “publish” software</a:t>
            </a:r>
          </a:p>
          <a:p>
            <a:endParaRPr lang="en-US" dirty="0"/>
          </a:p>
          <a:p>
            <a:endParaRPr lang="en-US" dirty="0"/>
          </a:p>
        </p:txBody>
      </p:sp>
      <p:sp>
        <p:nvSpPr>
          <p:cNvPr id="3" name="TextBox 2">
            <a:extLst>
              <a:ext uri="{FF2B5EF4-FFF2-40B4-BE49-F238E27FC236}">
                <a16:creationId xmlns:a16="http://schemas.microsoft.com/office/drawing/2014/main" id="{647DFCC2-FF60-925D-7D59-79058319894C}"/>
              </a:ext>
            </a:extLst>
          </p:cNvPr>
          <p:cNvSpPr txBox="1"/>
          <p:nvPr/>
        </p:nvSpPr>
        <p:spPr>
          <a:xfrm>
            <a:off x="503659" y="1378381"/>
            <a:ext cx="11176000" cy="3477875"/>
          </a:xfrm>
          <a:prstGeom prst="rect">
            <a:avLst/>
          </a:prstGeom>
          <a:noFill/>
        </p:spPr>
        <p:txBody>
          <a:bodyPr wrap="square" rtlCol="0">
            <a:spAutoFit/>
          </a:bodyPr>
          <a:lstStyle/>
          <a:p>
            <a:pPr marL="342900" indent="-342900">
              <a:buFont typeface="Arial" panose="020B0604020202020204" pitchFamily="34" charset="0"/>
              <a:buChar char="•"/>
            </a:pPr>
            <a:r>
              <a:rPr lang="en-GB" sz="2000" dirty="0">
                <a:effectLst/>
              </a:rPr>
              <a:t>Most researchers assume publishing means making your code repository public on platforms like </a:t>
            </a:r>
            <a:r>
              <a:rPr lang="en-GB" sz="2000" dirty="0"/>
              <a:t>G</a:t>
            </a:r>
            <a:r>
              <a:rPr lang="en-GB" sz="2000" dirty="0">
                <a:effectLst/>
              </a:rPr>
              <a:t>itHub</a:t>
            </a:r>
            <a:r>
              <a:rPr lang="en-GB" sz="2000" dirty="0"/>
              <a:t>.</a:t>
            </a:r>
          </a:p>
          <a:p>
            <a:pPr marL="342900" indent="-342900">
              <a:buFont typeface="Arial" panose="020B0604020202020204" pitchFamily="34" charset="0"/>
              <a:buChar char="•"/>
            </a:pPr>
            <a:endParaRPr lang="en-GB" sz="2000" dirty="0">
              <a:effectLst/>
            </a:endParaRPr>
          </a:p>
          <a:p>
            <a:pPr marL="342900" indent="-342900">
              <a:buFont typeface="Arial" panose="020B0604020202020204" pitchFamily="34" charset="0"/>
              <a:buChar char="•"/>
            </a:pPr>
            <a:r>
              <a:rPr lang="en-GB" sz="2000" dirty="0">
                <a:effectLst/>
              </a:rPr>
              <a:t>This is certainly one of the most common forms of publishing software, and allows you to cover most of the benefits of publishing that we stated.</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effectLst/>
              </a:rPr>
              <a:t>However, there are more sophisticated forms of publishing that can provide you with a much better chance of obtaining those advantages.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effectLst/>
              </a:rPr>
              <a:t>To clarify this point, I like to think of publishing as a hierarchy of publishing levels, each extra level provides you with a better chance of increasing the exposure and impact of your software. </a:t>
            </a:r>
          </a:p>
        </p:txBody>
      </p:sp>
    </p:spTree>
    <p:extLst>
      <p:ext uri="{BB962C8B-B14F-4D97-AF65-F5344CB8AC3E}">
        <p14:creationId xmlns:p14="http://schemas.microsoft.com/office/powerpoint/2010/main" val="3588409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Publishing hierarchy</a:t>
            </a:r>
          </a:p>
          <a:p>
            <a:endParaRPr lang="en-US" dirty="0"/>
          </a:p>
          <a:p>
            <a:endParaRPr lang="en-US" dirty="0"/>
          </a:p>
        </p:txBody>
      </p:sp>
      <p:sp>
        <p:nvSpPr>
          <p:cNvPr id="3" name="TextBox 2">
            <a:extLst>
              <a:ext uri="{FF2B5EF4-FFF2-40B4-BE49-F238E27FC236}">
                <a16:creationId xmlns:a16="http://schemas.microsoft.com/office/drawing/2014/main" id="{647DFCC2-FF60-925D-7D59-79058319894C}"/>
              </a:ext>
            </a:extLst>
          </p:cNvPr>
          <p:cNvSpPr txBox="1"/>
          <p:nvPr/>
        </p:nvSpPr>
        <p:spPr>
          <a:xfrm>
            <a:off x="503659" y="1109440"/>
            <a:ext cx="11176000" cy="5016758"/>
          </a:xfrm>
          <a:prstGeom prst="rect">
            <a:avLst/>
          </a:prstGeom>
          <a:noFill/>
        </p:spPr>
        <p:txBody>
          <a:bodyPr wrap="square" rtlCol="0">
            <a:spAutoFit/>
          </a:bodyPr>
          <a:lstStyle/>
          <a:p>
            <a:pPr marL="342900" indent="-342900">
              <a:buFont typeface="Arial" panose="020B0604020202020204" pitchFamily="34" charset="0"/>
              <a:buChar char="•"/>
            </a:pPr>
            <a:r>
              <a:rPr lang="en-GB" sz="2000" b="1" dirty="0">
                <a:solidFill>
                  <a:srgbClr val="0070C0"/>
                </a:solidFill>
                <a:effectLst/>
              </a:rPr>
              <a:t>Level 0</a:t>
            </a:r>
            <a:r>
              <a:rPr lang="en-GB" sz="2000" dirty="0">
                <a:effectLst/>
              </a:rPr>
              <a:t>: Barely doing anything. Email your source code to your colleagues/collaborators with explanations of how to run it.</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b="1" dirty="0">
                <a:solidFill>
                  <a:srgbClr val="0070C0"/>
                </a:solidFill>
                <a:effectLst/>
              </a:rPr>
              <a:t>Level 1</a:t>
            </a:r>
            <a:r>
              <a:rPr lang="en-GB" sz="2000" dirty="0">
                <a:effectLst/>
              </a:rPr>
              <a:t>: Maintain your source code publicly on GitHub under </a:t>
            </a:r>
            <a:r>
              <a:rPr lang="en-GB" sz="2000" dirty="0"/>
              <a:t>some </a:t>
            </a:r>
            <a:r>
              <a:rPr lang="en-GB" sz="2000" dirty="0">
                <a:effectLst/>
              </a:rPr>
              <a:t>licence. This is an important level as it now means others can fork, modify, and extend your work. However, one limitation is that most potential users of your pipeline might not be interested in your code, they just want to use your </a:t>
            </a:r>
            <a:r>
              <a:rPr lang="en-GB" sz="2000" dirty="0"/>
              <a:t>software</a:t>
            </a:r>
            <a:r>
              <a:rPr lang="en-GB" sz="2000" dirty="0">
                <a:effectLst/>
              </a:rPr>
              <a:t> rather than extend it.</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b="1" dirty="0">
                <a:solidFill>
                  <a:srgbClr val="0070C0"/>
                </a:solidFill>
              </a:rPr>
              <a:t>Level 2</a:t>
            </a:r>
            <a:r>
              <a:rPr lang="en-GB" sz="2000" dirty="0"/>
              <a:t>: Publish to build repository like </a:t>
            </a:r>
            <a:r>
              <a:rPr lang="en-GB" sz="2000" dirty="0" err="1"/>
              <a:t>PyPI</a:t>
            </a:r>
            <a:r>
              <a:rPr lang="en-GB" sz="2000" dirty="0"/>
              <a:t> or </a:t>
            </a:r>
            <a:r>
              <a:rPr lang="en-GB" sz="2000" dirty="0" err="1"/>
              <a:t>Conda</a:t>
            </a:r>
            <a:r>
              <a:rPr lang="en-GB" sz="2000" dirty="0"/>
              <a:t> Forge.</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b="1" dirty="0">
                <a:solidFill>
                  <a:srgbClr val="0070C0"/>
                </a:solidFill>
              </a:rPr>
              <a:t>Level 3</a:t>
            </a:r>
            <a:r>
              <a:rPr lang="en-GB" sz="2000" dirty="0"/>
              <a:t>: Publish documentation with something like Read the Docs or </a:t>
            </a:r>
            <a:r>
              <a:rPr lang="en-GB" sz="2000" dirty="0" err="1"/>
              <a:t>MkDocs</a:t>
            </a:r>
            <a:r>
              <a:rPr lang="en-GB" sz="2000" dirty="0"/>
              <a:t>.</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b="1" dirty="0">
                <a:solidFill>
                  <a:srgbClr val="0070C0"/>
                </a:solidFill>
              </a:rPr>
              <a:t>Level 4</a:t>
            </a:r>
            <a:r>
              <a:rPr lang="en-GB" sz="2000" dirty="0"/>
              <a:t>: Automate all of the above!</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b="1" dirty="0">
                <a:solidFill>
                  <a:srgbClr val="0070C0"/>
                </a:solidFill>
              </a:rPr>
              <a:t>Level 5</a:t>
            </a:r>
            <a:r>
              <a:rPr lang="en-GB" sz="2000" dirty="0"/>
              <a:t>: All of the above, and publish your pipeline or software in a software-specific journal like the Journal for Open Source Software (JOSS).</a:t>
            </a:r>
            <a:endParaRPr lang="en-GB" sz="2000" dirty="0">
              <a:effectLst/>
            </a:endParaRPr>
          </a:p>
        </p:txBody>
      </p:sp>
    </p:spTree>
    <p:extLst>
      <p:ext uri="{BB962C8B-B14F-4D97-AF65-F5344CB8AC3E}">
        <p14:creationId xmlns:p14="http://schemas.microsoft.com/office/powerpoint/2010/main" val="263237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6C5711-5271-1560-775E-5114E2840311}"/>
              </a:ext>
            </a:extLst>
          </p:cNvPr>
          <p:cNvSpPr>
            <a:spLocks noGrp="1"/>
          </p:cNvSpPr>
          <p:nvPr>
            <p:ph type="body" sz="quarter" idx="10"/>
          </p:nvPr>
        </p:nvSpPr>
        <p:spPr/>
        <p:txBody>
          <a:bodyPr/>
          <a:lstStyle/>
          <a:p>
            <a:r>
              <a:rPr lang="en-US" dirty="0"/>
              <a:t>The Workshop</a:t>
            </a:r>
          </a:p>
        </p:txBody>
      </p:sp>
      <p:sp>
        <p:nvSpPr>
          <p:cNvPr id="3" name="Text Placeholder 2">
            <a:extLst>
              <a:ext uri="{FF2B5EF4-FFF2-40B4-BE49-F238E27FC236}">
                <a16:creationId xmlns:a16="http://schemas.microsoft.com/office/drawing/2014/main" id="{C211C692-5C86-187E-EF20-61E53B60463F}"/>
              </a:ext>
            </a:extLst>
          </p:cNvPr>
          <p:cNvSpPr>
            <a:spLocks noGrp="1"/>
          </p:cNvSpPr>
          <p:nvPr>
            <p:ph type="body" sz="quarter" idx="11"/>
          </p:nvPr>
        </p:nvSpPr>
        <p:spPr/>
        <p:txBody>
          <a:bodyPr/>
          <a:lstStyle/>
          <a:p>
            <a:r>
              <a:rPr lang="en-US" dirty="0"/>
              <a:t>The workshop aims to take a notebook and achieve four things:</a:t>
            </a:r>
          </a:p>
        </p:txBody>
      </p:sp>
      <p:sp>
        <p:nvSpPr>
          <p:cNvPr id="4" name="Text Placeholder 3">
            <a:extLst>
              <a:ext uri="{FF2B5EF4-FFF2-40B4-BE49-F238E27FC236}">
                <a16:creationId xmlns:a16="http://schemas.microsoft.com/office/drawing/2014/main" id="{1CFD4A1A-43D4-DA34-F4EE-5A302A3A8BBC}"/>
              </a:ext>
            </a:extLst>
          </p:cNvPr>
          <p:cNvSpPr>
            <a:spLocks noGrp="1"/>
          </p:cNvSpPr>
          <p:nvPr>
            <p:ph type="body" sz="quarter" idx="12"/>
          </p:nvPr>
        </p:nvSpPr>
        <p:spPr/>
        <p:txBody>
          <a:bodyPr/>
          <a:lstStyle/>
          <a:p>
            <a:r>
              <a:rPr lang="en-US" dirty="0"/>
              <a:t>Build a user interface</a:t>
            </a:r>
          </a:p>
          <a:p>
            <a:pPr lvl="1"/>
            <a:r>
              <a:rPr lang="en-US" dirty="0"/>
              <a:t>We might want certain people to be able to interact with our code in a way that doesn’t involve actual coding!</a:t>
            </a:r>
          </a:p>
          <a:p>
            <a:pPr lvl="1"/>
            <a:r>
              <a:rPr lang="en-US" dirty="0"/>
              <a:t>Useful if working on clinical projects or with people who do not need to develop on or build on the software.</a:t>
            </a:r>
          </a:p>
          <a:p>
            <a:endParaRPr lang="en-US" dirty="0"/>
          </a:p>
          <a:p>
            <a:r>
              <a:rPr lang="en-US" dirty="0"/>
              <a:t>Build a command line interface</a:t>
            </a:r>
          </a:p>
          <a:p>
            <a:pPr lvl="1"/>
            <a:r>
              <a:rPr lang="en-US" dirty="0"/>
              <a:t>Great for ease of use – we can run a bash command, supply some arguments or config file</a:t>
            </a:r>
          </a:p>
          <a:p>
            <a:pPr lvl="1"/>
            <a:r>
              <a:rPr lang="en-US" dirty="0"/>
              <a:t>If you’re running software on the HPC via </a:t>
            </a:r>
            <a:r>
              <a:rPr lang="en-US" dirty="0" err="1"/>
              <a:t>slurm</a:t>
            </a:r>
            <a:r>
              <a:rPr lang="en-US" dirty="0"/>
              <a:t>, it makes life easier</a:t>
            </a:r>
          </a:p>
          <a:p>
            <a:pPr lvl="1"/>
            <a:endParaRPr lang="en-US" dirty="0"/>
          </a:p>
          <a:p>
            <a:r>
              <a:rPr lang="en-US" dirty="0"/>
              <a:t>Make our package pip installable with documentation</a:t>
            </a:r>
          </a:p>
          <a:p>
            <a:endParaRPr lang="en-US" dirty="0"/>
          </a:p>
          <a:p>
            <a:r>
              <a:rPr lang="en-US" dirty="0"/>
              <a:t>Automate our testing and publishing process</a:t>
            </a:r>
          </a:p>
        </p:txBody>
      </p:sp>
    </p:spTree>
    <p:extLst>
      <p:ext uri="{BB962C8B-B14F-4D97-AF65-F5344CB8AC3E}">
        <p14:creationId xmlns:p14="http://schemas.microsoft.com/office/powerpoint/2010/main" val="3396929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C1155-5AC0-6F73-1476-9E21EF32DBF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3143216-45BB-B904-C2E9-793B13EC9CAC}"/>
              </a:ext>
            </a:extLst>
          </p:cNvPr>
          <p:cNvSpPr>
            <a:spLocks noGrp="1"/>
          </p:cNvSpPr>
          <p:nvPr>
            <p:ph type="body" sz="quarter" idx="10"/>
          </p:nvPr>
        </p:nvSpPr>
        <p:spPr/>
        <p:txBody>
          <a:bodyPr vert="horz" lIns="121920" tIns="60960" rIns="121920" bIns="60960" rtlCol="0" anchor="t">
            <a:normAutofit/>
          </a:bodyPr>
          <a:lstStyle/>
          <a:p>
            <a:r>
              <a:rPr lang="en-US" dirty="0"/>
              <a:t>The project we will </a:t>
            </a:r>
            <a:r>
              <a:rPr lang="en-US"/>
              <a:t>work on</a:t>
            </a:r>
            <a:endParaRPr lang="en-US" dirty="0"/>
          </a:p>
        </p:txBody>
      </p:sp>
      <p:sp>
        <p:nvSpPr>
          <p:cNvPr id="3" name="Text Placeholder 2">
            <a:extLst>
              <a:ext uri="{FF2B5EF4-FFF2-40B4-BE49-F238E27FC236}">
                <a16:creationId xmlns:a16="http://schemas.microsoft.com/office/drawing/2014/main" id="{E91CB890-49E0-A0BF-CA59-C7959A972623}"/>
              </a:ext>
            </a:extLst>
          </p:cNvPr>
          <p:cNvSpPr>
            <a:spLocks noGrp="1"/>
          </p:cNvSpPr>
          <p:nvPr>
            <p:ph type="body" sz="quarter" idx="11"/>
          </p:nvPr>
        </p:nvSpPr>
        <p:spPr/>
        <p:txBody>
          <a:bodyPr vert="horz" lIns="121920" tIns="60960" rIns="121920" bIns="60960" rtlCol="0" anchor="t">
            <a:normAutofit/>
          </a:bodyPr>
          <a:lstStyle/>
          <a:p>
            <a:r>
              <a:rPr lang="en-US" dirty="0"/>
              <a:t>Predicting cancerous tissue</a:t>
            </a:r>
          </a:p>
        </p:txBody>
      </p:sp>
      <p:sp>
        <p:nvSpPr>
          <p:cNvPr id="4" name="Text Placeholder 3">
            <a:extLst>
              <a:ext uri="{FF2B5EF4-FFF2-40B4-BE49-F238E27FC236}">
                <a16:creationId xmlns:a16="http://schemas.microsoft.com/office/drawing/2014/main" id="{73B2A682-D706-D792-29E1-F193A378E472}"/>
              </a:ext>
            </a:extLst>
          </p:cNvPr>
          <p:cNvSpPr>
            <a:spLocks noGrp="1"/>
          </p:cNvSpPr>
          <p:nvPr>
            <p:ph type="body" sz="quarter" idx="12"/>
          </p:nvPr>
        </p:nvSpPr>
        <p:spPr>
          <a:xfrm>
            <a:off x="503659" y="1867010"/>
            <a:ext cx="11176000" cy="4103484"/>
          </a:xfrm>
        </p:spPr>
        <p:txBody>
          <a:bodyPr vert="horz" lIns="121920" tIns="60960" rIns="121920" bIns="60960" rtlCol="0" anchor="t">
            <a:normAutofit/>
          </a:bodyPr>
          <a:lstStyle/>
          <a:p>
            <a:r>
              <a:rPr lang="en-US" sz="2133" dirty="0">
                <a:solidFill>
                  <a:srgbClr val="404040"/>
                </a:solidFill>
              </a:rPr>
              <a:t>Uses the </a:t>
            </a:r>
            <a:r>
              <a:rPr lang="en-US" sz="2133" dirty="0">
                <a:solidFill>
                  <a:srgbClr val="404040"/>
                </a:solidFill>
                <a:hlinkClick r:id="rId3"/>
              </a:rPr>
              <a:t>UCI ML Breast Cancer Wisconsin Diagnostic dataset</a:t>
            </a:r>
            <a:endParaRPr lang="en-US" sz="2133" dirty="0">
              <a:solidFill>
                <a:srgbClr val="404040"/>
              </a:solidFill>
            </a:endParaRPr>
          </a:p>
          <a:p>
            <a:r>
              <a:rPr lang="en-US" sz="2133" dirty="0">
                <a:solidFill>
                  <a:srgbClr val="404040"/>
                </a:solidFill>
              </a:rPr>
              <a:t>A simple pipeline:</a:t>
            </a:r>
          </a:p>
          <a:p>
            <a:pPr lvl="1"/>
            <a:r>
              <a:rPr lang="en-US" sz="1866" dirty="0">
                <a:solidFill>
                  <a:srgbClr val="404040"/>
                </a:solidFill>
              </a:rPr>
              <a:t>Standardize the features</a:t>
            </a:r>
          </a:p>
          <a:p>
            <a:pPr lvl="1"/>
            <a:r>
              <a:rPr lang="en-US" sz="1866" dirty="0">
                <a:solidFill>
                  <a:srgbClr val="404040"/>
                </a:solidFill>
              </a:rPr>
              <a:t>Dimensionality reduction</a:t>
            </a:r>
          </a:p>
          <a:p>
            <a:pPr lvl="1"/>
            <a:r>
              <a:rPr lang="en-US" sz="1866" dirty="0">
                <a:solidFill>
                  <a:srgbClr val="404040"/>
                </a:solidFill>
              </a:rPr>
              <a:t>Logistic Regression</a:t>
            </a:r>
          </a:p>
          <a:p>
            <a:r>
              <a:rPr lang="en-US" sz="2133" dirty="0">
                <a:solidFill>
                  <a:srgbClr val="404040"/>
                </a:solidFill>
              </a:rPr>
              <a:t>Save the best model ready to be used by clinicians</a:t>
            </a:r>
          </a:p>
          <a:p>
            <a:r>
              <a:rPr lang="en-US" sz="2133" dirty="0" err="1">
                <a:solidFill>
                  <a:srgbClr val="404040"/>
                </a:solidFill>
              </a:rPr>
              <a:t>Jupyter</a:t>
            </a:r>
            <a:r>
              <a:rPr lang="en-US" sz="2133" dirty="0">
                <a:solidFill>
                  <a:srgbClr val="404040"/>
                </a:solidFill>
              </a:rPr>
              <a:t> notebook</a:t>
            </a:r>
          </a:p>
          <a:p>
            <a:r>
              <a:rPr lang="en-US" sz="2133" dirty="0">
                <a:solidFill>
                  <a:srgbClr val="404040"/>
                </a:solidFill>
              </a:rPr>
              <a:t>Python scripts</a:t>
            </a:r>
          </a:p>
          <a:p>
            <a:pPr lvl="1"/>
            <a:r>
              <a:rPr lang="en-US" sz="1866" dirty="0">
                <a:solidFill>
                  <a:srgbClr val="404040"/>
                </a:solidFill>
              </a:rPr>
              <a:t>Training</a:t>
            </a:r>
          </a:p>
          <a:p>
            <a:pPr lvl="1"/>
            <a:r>
              <a:rPr lang="en-US" sz="1866" dirty="0">
                <a:solidFill>
                  <a:srgbClr val="404040"/>
                </a:solidFill>
              </a:rPr>
              <a:t>Inference</a:t>
            </a:r>
          </a:p>
          <a:p>
            <a:pPr lvl="1"/>
            <a:r>
              <a:rPr lang="en-US" sz="1866" dirty="0">
                <a:solidFill>
                  <a:srgbClr val="404040"/>
                </a:solidFill>
              </a:rPr>
              <a:t>CLI</a:t>
            </a:r>
          </a:p>
        </p:txBody>
      </p:sp>
      <p:pic>
        <p:nvPicPr>
          <p:cNvPr id="5" name="Picture 4">
            <a:extLst>
              <a:ext uri="{FF2B5EF4-FFF2-40B4-BE49-F238E27FC236}">
                <a16:creationId xmlns:a16="http://schemas.microsoft.com/office/drawing/2014/main" id="{B84BA0A7-7420-D1A1-A958-689895971E3B}"/>
              </a:ext>
            </a:extLst>
          </p:cNvPr>
          <p:cNvPicPr>
            <a:picLocks noChangeAspect="1"/>
          </p:cNvPicPr>
          <p:nvPr/>
        </p:nvPicPr>
        <p:blipFill>
          <a:blip r:embed="rId4"/>
          <a:stretch>
            <a:fillRect/>
          </a:stretch>
        </p:blipFill>
        <p:spPr>
          <a:xfrm>
            <a:off x="4846918" y="4382994"/>
            <a:ext cx="3606800" cy="1587500"/>
          </a:xfrm>
          <a:prstGeom prst="rect">
            <a:avLst/>
          </a:prstGeom>
        </p:spPr>
      </p:pic>
    </p:spTree>
    <p:extLst>
      <p:ext uri="{BB962C8B-B14F-4D97-AF65-F5344CB8AC3E}">
        <p14:creationId xmlns:p14="http://schemas.microsoft.com/office/powerpoint/2010/main" val="1363420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at sitting on a rock looking at a river in the fog&#10;&#10;Description automatically generated">
            <a:extLst>
              <a:ext uri="{FF2B5EF4-FFF2-40B4-BE49-F238E27FC236}">
                <a16:creationId xmlns:a16="http://schemas.microsoft.com/office/drawing/2014/main" id="{C8DF7C4A-A14B-5DE0-3513-1C8EE8EF4768}"/>
              </a:ext>
            </a:extLst>
          </p:cNvPr>
          <p:cNvPicPr>
            <a:picLocks noChangeAspect="1"/>
          </p:cNvPicPr>
          <p:nvPr/>
        </p:nvPicPr>
        <p:blipFill>
          <a:blip r:embed="rId3"/>
          <a:stretch>
            <a:fillRect/>
          </a:stretch>
        </p:blipFill>
        <p:spPr>
          <a:xfrm>
            <a:off x="-203964" y="-170979"/>
            <a:ext cx="12599927" cy="7199957"/>
          </a:xfrm>
          <a:prstGeom prst="rect">
            <a:avLst/>
          </a:prstGeom>
        </p:spPr>
      </p:pic>
      <p:sp>
        <p:nvSpPr>
          <p:cNvPr id="22" name="Rounded Rectangle 21">
            <a:extLst>
              <a:ext uri="{FF2B5EF4-FFF2-40B4-BE49-F238E27FC236}">
                <a16:creationId xmlns:a16="http://schemas.microsoft.com/office/drawing/2014/main" id="{C2F6D12B-1EA5-2C53-C1A0-AE8075F2DEFF}"/>
              </a:ext>
            </a:extLst>
          </p:cNvPr>
          <p:cNvSpPr/>
          <p:nvPr/>
        </p:nvSpPr>
        <p:spPr>
          <a:xfrm>
            <a:off x="568960" y="1076960"/>
            <a:ext cx="8128000" cy="1503680"/>
          </a:xfrm>
          <a:prstGeom prst="roundRect">
            <a:avLst/>
          </a:prstGeom>
          <a:solidFill>
            <a:schemeClr val="accent1">
              <a:alpha val="64178"/>
            </a:schemeClr>
          </a:solidFill>
          <a:ln>
            <a:noFill/>
          </a:ln>
          <a:effectLst>
            <a:outerShdw blurRad="50800" dist="38100" dir="2700000" algn="tl" rotWithShape="0">
              <a:prstClr val="black">
                <a:alpha val="40000"/>
              </a:prstClr>
            </a:outerShd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
            <a:extLst>
              <a:ext uri="{FF2B5EF4-FFF2-40B4-BE49-F238E27FC236}">
                <a16:creationId xmlns:a16="http://schemas.microsoft.com/office/drawing/2014/main" id="{FC053DE3-507E-4CDA-7297-2C99397CD6B9}"/>
              </a:ext>
            </a:extLst>
          </p:cNvPr>
          <p:cNvSpPr>
            <a:spLocks noGrp="1"/>
          </p:cNvSpPr>
          <p:nvPr>
            <p:ph type="body" sz="quarter" idx="10"/>
          </p:nvPr>
        </p:nvSpPr>
        <p:spPr>
          <a:xfrm>
            <a:off x="808653" y="1209040"/>
            <a:ext cx="7888307" cy="1371600"/>
          </a:xfrm>
          <a:noFill/>
          <a:effectLst>
            <a:softEdge rad="51628"/>
          </a:effectLst>
        </p:spPr>
        <p:txBody>
          <a:bodyPr vert="horz" lIns="121920" tIns="60960" rIns="121920" bIns="60960" rtlCol="0" anchor="t">
            <a:normAutofit/>
          </a:bodyPr>
          <a:lstStyle/>
          <a:p>
            <a:r>
              <a:rPr lang="en-US" sz="4000" b="1" dirty="0">
                <a:ln w="12700">
                  <a:solidFill>
                    <a:schemeClr val="tx1"/>
                  </a:solidFill>
                </a:ln>
                <a:solidFill>
                  <a:schemeClr val="bg1"/>
                </a:solidFill>
              </a:rPr>
              <a:t>Packaging and Publishing Python Code for Research</a:t>
            </a:r>
          </a:p>
          <a:p>
            <a:endParaRPr lang="en-US" dirty="0"/>
          </a:p>
        </p:txBody>
      </p:sp>
      <p:sp>
        <p:nvSpPr>
          <p:cNvPr id="15" name="TextBox 14">
            <a:extLst>
              <a:ext uri="{FF2B5EF4-FFF2-40B4-BE49-F238E27FC236}">
                <a16:creationId xmlns:a16="http://schemas.microsoft.com/office/drawing/2014/main" id="{D8175D37-8D21-3AD9-4A01-AC6C724FEAC0}"/>
              </a:ext>
            </a:extLst>
          </p:cNvPr>
          <p:cNvSpPr txBox="1"/>
          <p:nvPr/>
        </p:nvSpPr>
        <p:spPr>
          <a:xfrm>
            <a:off x="2905760" y="3269734"/>
            <a:ext cx="6380480" cy="369332"/>
          </a:xfrm>
          <a:prstGeom prst="rect">
            <a:avLst/>
          </a:prstGeom>
          <a:noFill/>
        </p:spPr>
        <p:txBody>
          <a:bodyPr wrap="square">
            <a:spAutoFit/>
          </a:bodyPr>
          <a:lstStyle/>
          <a:p>
            <a:endParaRPr lang="en-GB" dirty="0"/>
          </a:p>
        </p:txBody>
      </p:sp>
      <p:pic>
        <p:nvPicPr>
          <p:cNvPr id="19" name="Graphic 18">
            <a:extLst>
              <a:ext uri="{FF2B5EF4-FFF2-40B4-BE49-F238E27FC236}">
                <a16:creationId xmlns:a16="http://schemas.microsoft.com/office/drawing/2014/main" id="{3E0EBAEA-CB72-F59F-5A7E-C9DD51C836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9570" y="4939349"/>
            <a:ext cx="7772400" cy="2408837"/>
          </a:xfrm>
          <a:prstGeom prst="rect">
            <a:avLst/>
          </a:prstGeom>
        </p:spPr>
      </p:pic>
      <p:pic>
        <p:nvPicPr>
          <p:cNvPr id="21" name="Picture 20" descr="A close-up of a sign&#10;&#10;Description automatically generated">
            <a:extLst>
              <a:ext uri="{FF2B5EF4-FFF2-40B4-BE49-F238E27FC236}">
                <a16:creationId xmlns:a16="http://schemas.microsoft.com/office/drawing/2014/main" id="{22DC81F6-343E-B674-A30B-A9404C9A78D5}"/>
              </a:ext>
            </a:extLst>
          </p:cNvPr>
          <p:cNvPicPr>
            <a:picLocks noChangeAspect="1"/>
          </p:cNvPicPr>
          <p:nvPr/>
        </p:nvPicPr>
        <p:blipFill>
          <a:blip r:embed="rId6"/>
          <a:stretch>
            <a:fillRect/>
          </a:stretch>
        </p:blipFill>
        <p:spPr>
          <a:xfrm>
            <a:off x="803649" y="2836266"/>
            <a:ext cx="3829311" cy="1185466"/>
          </a:xfrm>
          <a:prstGeom prst="rect">
            <a:avLst/>
          </a:prstGeom>
        </p:spPr>
      </p:pic>
    </p:spTree>
    <p:extLst>
      <p:ext uri="{BB962C8B-B14F-4D97-AF65-F5344CB8AC3E}">
        <p14:creationId xmlns:p14="http://schemas.microsoft.com/office/powerpoint/2010/main" val="2117379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6C2774-A3D1-373C-201A-05CDE1F419D3}"/>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E88198FA-791C-000C-EE4B-9AA83266B8B6}"/>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9B51CAAA-6D61-E420-7B9F-3849F917A602}"/>
              </a:ext>
            </a:extLst>
          </p:cNvPr>
          <p:cNvSpPr>
            <a:spLocks noGrp="1"/>
          </p:cNvSpPr>
          <p:nvPr>
            <p:ph type="body" sz="quarter" idx="12"/>
          </p:nvPr>
        </p:nvSpPr>
        <p:spPr/>
        <p:txBody>
          <a:bodyPr/>
          <a:lstStyle/>
          <a:p>
            <a:endParaRPr lang="en-US"/>
          </a:p>
        </p:txBody>
      </p:sp>
      <p:pic>
        <p:nvPicPr>
          <p:cNvPr id="5" name="Picture 4">
            <a:extLst>
              <a:ext uri="{FF2B5EF4-FFF2-40B4-BE49-F238E27FC236}">
                <a16:creationId xmlns:a16="http://schemas.microsoft.com/office/drawing/2014/main" id="{F65E49D6-E4D2-6E4C-1903-18A8DCD1B0E9}"/>
              </a:ext>
            </a:extLst>
          </p:cNvPr>
          <p:cNvPicPr>
            <a:picLocks noChangeAspect="1"/>
          </p:cNvPicPr>
          <p:nvPr/>
        </p:nvPicPr>
        <p:blipFill>
          <a:blip r:embed="rId3"/>
          <a:stretch>
            <a:fillRect/>
          </a:stretch>
        </p:blipFill>
        <p:spPr>
          <a:xfrm>
            <a:off x="-21010" y="0"/>
            <a:ext cx="12234019" cy="6858000"/>
          </a:xfrm>
          <a:prstGeom prst="rect">
            <a:avLst/>
          </a:prstGeom>
        </p:spPr>
      </p:pic>
    </p:spTree>
    <p:extLst>
      <p:ext uri="{BB962C8B-B14F-4D97-AF65-F5344CB8AC3E}">
        <p14:creationId xmlns:p14="http://schemas.microsoft.com/office/powerpoint/2010/main" val="1822460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8E6107-8323-0611-5EA7-08F9C6322497}"/>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F363FCB4-2444-4062-230D-C62C484049BF}"/>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5A392CD2-0084-D66F-7A33-0DA86A4E9D8A}"/>
              </a:ext>
            </a:extLst>
          </p:cNvPr>
          <p:cNvSpPr>
            <a:spLocks noGrp="1"/>
          </p:cNvSpPr>
          <p:nvPr>
            <p:ph type="body" sz="quarter" idx="12"/>
          </p:nvPr>
        </p:nvSpPr>
        <p:spPr/>
        <p:txBody>
          <a:bodyPr/>
          <a:lstStyle/>
          <a:p>
            <a:endParaRPr lang="en-US"/>
          </a:p>
        </p:txBody>
      </p:sp>
      <p:pic>
        <p:nvPicPr>
          <p:cNvPr id="5" name="Picture 4">
            <a:extLst>
              <a:ext uri="{FF2B5EF4-FFF2-40B4-BE49-F238E27FC236}">
                <a16:creationId xmlns:a16="http://schemas.microsoft.com/office/drawing/2014/main" id="{5FE12EF4-1091-DC57-7547-B874F9DC6E88}"/>
              </a:ext>
            </a:extLst>
          </p:cNvPr>
          <p:cNvPicPr>
            <a:picLocks noChangeAspect="1"/>
          </p:cNvPicPr>
          <p:nvPr/>
        </p:nvPicPr>
        <p:blipFill>
          <a:blip r:embed="rId3"/>
          <a:stretch>
            <a:fillRect/>
          </a:stretch>
        </p:blipFill>
        <p:spPr>
          <a:xfrm>
            <a:off x="-21010" y="0"/>
            <a:ext cx="12234019" cy="6858000"/>
          </a:xfrm>
          <a:prstGeom prst="rect">
            <a:avLst/>
          </a:prstGeom>
        </p:spPr>
      </p:pic>
    </p:spTree>
    <p:extLst>
      <p:ext uri="{BB962C8B-B14F-4D97-AF65-F5344CB8AC3E}">
        <p14:creationId xmlns:p14="http://schemas.microsoft.com/office/powerpoint/2010/main" val="286825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E09E13-B479-A80B-FAA1-3711AFF1FB0F}"/>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E75101DB-1838-22DC-E886-CC2C2DA122D2}"/>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84DBCB60-4DDD-EEBA-8A12-AD5D1EC43FED}"/>
              </a:ext>
            </a:extLst>
          </p:cNvPr>
          <p:cNvSpPr>
            <a:spLocks noGrp="1"/>
          </p:cNvSpPr>
          <p:nvPr>
            <p:ph type="body" sz="quarter" idx="12"/>
          </p:nvPr>
        </p:nvSpPr>
        <p:spPr/>
        <p:txBody>
          <a:bodyPr/>
          <a:lstStyle/>
          <a:p>
            <a:endParaRPr lang="en-US"/>
          </a:p>
        </p:txBody>
      </p:sp>
      <p:pic>
        <p:nvPicPr>
          <p:cNvPr id="5" name="Picture 4">
            <a:extLst>
              <a:ext uri="{FF2B5EF4-FFF2-40B4-BE49-F238E27FC236}">
                <a16:creationId xmlns:a16="http://schemas.microsoft.com/office/drawing/2014/main" id="{0C561357-E07B-43A5-9F90-0770DE307DC2}"/>
              </a:ext>
            </a:extLst>
          </p:cNvPr>
          <p:cNvPicPr>
            <a:picLocks noChangeAspect="1"/>
          </p:cNvPicPr>
          <p:nvPr/>
        </p:nvPicPr>
        <p:blipFill>
          <a:blip r:embed="rId3"/>
          <a:stretch>
            <a:fillRect/>
          </a:stretch>
        </p:blipFill>
        <p:spPr>
          <a:xfrm>
            <a:off x="-21010" y="0"/>
            <a:ext cx="12234019" cy="6858000"/>
          </a:xfrm>
          <a:prstGeom prst="rect">
            <a:avLst/>
          </a:prstGeom>
        </p:spPr>
      </p:pic>
    </p:spTree>
    <p:extLst>
      <p:ext uri="{BB962C8B-B14F-4D97-AF65-F5344CB8AC3E}">
        <p14:creationId xmlns:p14="http://schemas.microsoft.com/office/powerpoint/2010/main" val="2072624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2850FE-7E8F-40C5-3BDA-DA31952E7398}"/>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928A92E0-8B54-D498-C4E7-E7DEFE8EAAC1}"/>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EF52C2DC-1FC1-6F02-B018-F1765D0B8286}"/>
              </a:ext>
            </a:extLst>
          </p:cNvPr>
          <p:cNvSpPr>
            <a:spLocks noGrp="1"/>
          </p:cNvSpPr>
          <p:nvPr>
            <p:ph type="body" sz="quarter" idx="12"/>
          </p:nvPr>
        </p:nvSpPr>
        <p:spPr/>
        <p:txBody>
          <a:bodyPr/>
          <a:lstStyle/>
          <a:p>
            <a:endParaRPr lang="en-US"/>
          </a:p>
        </p:txBody>
      </p:sp>
      <p:pic>
        <p:nvPicPr>
          <p:cNvPr id="5" name="Picture 4">
            <a:extLst>
              <a:ext uri="{FF2B5EF4-FFF2-40B4-BE49-F238E27FC236}">
                <a16:creationId xmlns:a16="http://schemas.microsoft.com/office/drawing/2014/main" id="{4D6F3BAB-D610-CF25-E20B-0A0F7F1A8876}"/>
              </a:ext>
            </a:extLst>
          </p:cNvPr>
          <p:cNvPicPr>
            <a:picLocks noChangeAspect="1"/>
          </p:cNvPicPr>
          <p:nvPr/>
        </p:nvPicPr>
        <p:blipFill>
          <a:blip r:embed="rId3"/>
          <a:stretch>
            <a:fillRect/>
          </a:stretch>
        </p:blipFill>
        <p:spPr>
          <a:xfrm>
            <a:off x="-21010" y="0"/>
            <a:ext cx="12234019" cy="6858000"/>
          </a:xfrm>
          <a:prstGeom prst="rect">
            <a:avLst/>
          </a:prstGeom>
        </p:spPr>
      </p:pic>
    </p:spTree>
    <p:extLst>
      <p:ext uri="{BB962C8B-B14F-4D97-AF65-F5344CB8AC3E}">
        <p14:creationId xmlns:p14="http://schemas.microsoft.com/office/powerpoint/2010/main" val="3025584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at sitting on a rock looking at a river in the fog&#10;&#10;Description automatically generated">
            <a:extLst>
              <a:ext uri="{FF2B5EF4-FFF2-40B4-BE49-F238E27FC236}">
                <a16:creationId xmlns:a16="http://schemas.microsoft.com/office/drawing/2014/main" id="{C8DF7C4A-A14B-5DE0-3513-1C8EE8EF4768}"/>
              </a:ext>
            </a:extLst>
          </p:cNvPr>
          <p:cNvPicPr>
            <a:picLocks noChangeAspect="1"/>
          </p:cNvPicPr>
          <p:nvPr/>
        </p:nvPicPr>
        <p:blipFill>
          <a:blip r:embed="rId3"/>
          <a:stretch>
            <a:fillRect/>
          </a:stretch>
        </p:blipFill>
        <p:spPr>
          <a:xfrm>
            <a:off x="-203964" y="-170979"/>
            <a:ext cx="12599927" cy="7199957"/>
          </a:xfrm>
          <a:prstGeom prst="rect">
            <a:avLst/>
          </a:prstGeom>
        </p:spPr>
      </p:pic>
      <p:sp>
        <p:nvSpPr>
          <p:cNvPr id="10" name="TextBox 9">
            <a:extLst>
              <a:ext uri="{FF2B5EF4-FFF2-40B4-BE49-F238E27FC236}">
                <a16:creationId xmlns:a16="http://schemas.microsoft.com/office/drawing/2014/main" id="{D961478E-4E0F-9946-8B86-357158073073}"/>
              </a:ext>
            </a:extLst>
          </p:cNvPr>
          <p:cNvSpPr txBox="1"/>
          <p:nvPr/>
        </p:nvSpPr>
        <p:spPr>
          <a:xfrm>
            <a:off x="5373844" y="6270374"/>
            <a:ext cx="3111250" cy="523220"/>
          </a:xfrm>
          <a:prstGeom prst="rect">
            <a:avLst/>
          </a:prstGeom>
          <a:noFill/>
        </p:spPr>
        <p:txBody>
          <a:bodyPr wrap="square" rtlCol="0">
            <a:spAutoFit/>
          </a:bodyPr>
          <a:lstStyle/>
          <a:p>
            <a:r>
              <a:rPr lang="en-US" sz="2800" b="1" dirty="0">
                <a:ln>
                  <a:solidFill>
                    <a:schemeClr val="tx1"/>
                  </a:solidFill>
                </a:ln>
                <a:solidFill>
                  <a:schemeClr val="bg1"/>
                </a:solidFill>
              </a:rPr>
              <a:t>untitled17.ipynb</a:t>
            </a:r>
          </a:p>
        </p:txBody>
      </p:sp>
      <p:sp>
        <p:nvSpPr>
          <p:cNvPr id="11" name="TextBox 10">
            <a:extLst>
              <a:ext uri="{FF2B5EF4-FFF2-40B4-BE49-F238E27FC236}">
                <a16:creationId xmlns:a16="http://schemas.microsoft.com/office/drawing/2014/main" id="{ECDE3E77-F1D8-C29A-65C8-B8A37BE81D17}"/>
              </a:ext>
            </a:extLst>
          </p:cNvPr>
          <p:cNvSpPr txBox="1"/>
          <p:nvPr/>
        </p:nvSpPr>
        <p:spPr>
          <a:xfrm>
            <a:off x="3971069" y="1842438"/>
            <a:ext cx="3986604" cy="523220"/>
          </a:xfrm>
          <a:prstGeom prst="rect">
            <a:avLst/>
          </a:prstGeom>
          <a:noFill/>
        </p:spPr>
        <p:txBody>
          <a:bodyPr wrap="square" rtlCol="0">
            <a:spAutoFit/>
          </a:bodyPr>
          <a:lstStyle/>
          <a:p>
            <a:r>
              <a:rPr lang="en-US" sz="2800" b="1" dirty="0">
                <a:ln>
                  <a:solidFill>
                    <a:schemeClr val="tx1"/>
                  </a:solidFill>
                </a:ln>
                <a:solidFill>
                  <a:schemeClr val="bg1"/>
                </a:solidFill>
              </a:rPr>
              <a:t>pip install </a:t>
            </a:r>
            <a:r>
              <a:rPr lang="en-US" sz="2800" b="1" dirty="0" err="1">
                <a:ln>
                  <a:solidFill>
                    <a:schemeClr val="tx1"/>
                  </a:solidFill>
                </a:ln>
                <a:solidFill>
                  <a:schemeClr val="bg1"/>
                </a:solidFill>
              </a:rPr>
              <a:t>nobel_prize</a:t>
            </a:r>
            <a:endParaRPr lang="en-US" sz="2800" b="1" dirty="0">
              <a:ln>
                <a:solidFill>
                  <a:schemeClr val="tx1"/>
                </a:solidFill>
              </a:ln>
              <a:solidFill>
                <a:schemeClr val="bg1"/>
              </a:solidFill>
            </a:endParaRPr>
          </a:p>
        </p:txBody>
      </p:sp>
      <p:pic>
        <p:nvPicPr>
          <p:cNvPr id="12" name="Picture 11" descr="A drawing of an owl on a branch&#10;&#10;Description automatically generated">
            <a:extLst>
              <a:ext uri="{FF2B5EF4-FFF2-40B4-BE49-F238E27FC236}">
                <a16:creationId xmlns:a16="http://schemas.microsoft.com/office/drawing/2014/main" id="{548B7495-1017-49A1-0117-7EC6A1061DD3}"/>
              </a:ext>
            </a:extLst>
          </p:cNvPr>
          <p:cNvPicPr>
            <a:picLocks noChangeAspect="1"/>
          </p:cNvPicPr>
          <p:nvPr/>
        </p:nvPicPr>
        <p:blipFill>
          <a:blip r:embed="rId4"/>
          <a:stretch>
            <a:fillRect/>
          </a:stretch>
        </p:blipFill>
        <p:spPr>
          <a:xfrm>
            <a:off x="3456276" y="1282000"/>
            <a:ext cx="5016189" cy="4293997"/>
          </a:xfrm>
          <a:prstGeom prst="rect">
            <a:avLst/>
          </a:prstGeom>
        </p:spPr>
      </p:pic>
    </p:spTree>
    <p:extLst>
      <p:ext uri="{BB962C8B-B14F-4D97-AF65-F5344CB8AC3E}">
        <p14:creationId xmlns:p14="http://schemas.microsoft.com/office/powerpoint/2010/main" val="281326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vert="horz" lIns="121920" tIns="60960" rIns="121920" bIns="60960" rtlCol="0" anchor="t">
            <a:normAutofit/>
          </a:bodyPr>
          <a:lstStyle/>
          <a:p>
            <a:r>
              <a:rPr lang="en-US" b="1" dirty="0"/>
              <a:t>Accelerate Science Programme</a:t>
            </a:r>
          </a:p>
        </p:txBody>
      </p:sp>
      <p:sp>
        <p:nvSpPr>
          <p:cNvPr id="4" name="Text Placeholder 3"/>
          <p:cNvSpPr>
            <a:spLocks noGrp="1"/>
          </p:cNvSpPr>
          <p:nvPr>
            <p:ph type="body" sz="quarter" idx="12"/>
          </p:nvPr>
        </p:nvSpPr>
        <p:spPr/>
        <p:txBody>
          <a:bodyPr vert="horz" lIns="121920" tIns="60960" rIns="121920" bIns="60960" rtlCol="0" anchor="t">
            <a:normAutofit/>
          </a:bodyPr>
          <a:lstStyle/>
          <a:p>
            <a:pPr marL="0" indent="0" algn="ctr">
              <a:buNone/>
            </a:pPr>
            <a:r>
              <a:rPr lang="en-US" sz="2267" i="1">
                <a:solidFill>
                  <a:srgbClr val="000000"/>
                </a:solidFill>
              </a:rPr>
              <a:t>"Accelerate Science pursues research at the interface of AI and the sciences, generating new scientific insights and developing AI methods that can be deployed to advance scientific knowledge."</a:t>
            </a:r>
            <a:endParaRPr lang="en-US" i="1"/>
          </a:p>
        </p:txBody>
      </p:sp>
    </p:spTree>
    <p:extLst>
      <p:ext uri="{BB962C8B-B14F-4D97-AF65-F5344CB8AC3E}">
        <p14:creationId xmlns:p14="http://schemas.microsoft.com/office/powerpoint/2010/main" val="1582315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vert="horz" lIns="121920" tIns="60960" rIns="121920" bIns="60960" rtlCol="0" anchor="t">
            <a:normAutofit/>
          </a:bodyPr>
          <a:lstStyle/>
          <a:p>
            <a:r>
              <a:rPr lang="en-US" b="1" dirty="0"/>
              <a:t>Accelerate Science Programme</a:t>
            </a:r>
          </a:p>
        </p:txBody>
      </p:sp>
      <p:sp>
        <p:nvSpPr>
          <p:cNvPr id="3" name="Text Placeholder 2"/>
          <p:cNvSpPr>
            <a:spLocks noGrp="1"/>
          </p:cNvSpPr>
          <p:nvPr>
            <p:ph type="body" sz="quarter" idx="11"/>
          </p:nvPr>
        </p:nvSpPr>
        <p:spPr/>
        <p:txBody>
          <a:bodyPr vert="horz" lIns="121920" tIns="60960" rIns="121920" bIns="60960" rtlCol="0" anchor="t">
            <a:normAutofit/>
          </a:bodyPr>
          <a:lstStyle/>
          <a:p>
            <a:r>
              <a:rPr lang="en-US" dirty="0"/>
              <a:t>Workshop Goals</a:t>
            </a:r>
          </a:p>
        </p:txBody>
      </p:sp>
      <p:sp>
        <p:nvSpPr>
          <p:cNvPr id="4" name="Text Placeholder 3"/>
          <p:cNvSpPr>
            <a:spLocks noGrp="1"/>
          </p:cNvSpPr>
          <p:nvPr>
            <p:ph type="body" sz="quarter" idx="12"/>
          </p:nvPr>
        </p:nvSpPr>
        <p:spPr/>
        <p:txBody>
          <a:bodyPr vert="horz" lIns="121920" tIns="60960" rIns="121920" bIns="60960" rtlCol="0" anchor="t">
            <a:normAutofit/>
          </a:bodyPr>
          <a:lstStyle/>
          <a:p>
            <a:pPr marL="0" indent="0">
              <a:buNone/>
            </a:pPr>
            <a:r>
              <a:rPr lang="en-US" dirty="0"/>
              <a:t>We want to:</a:t>
            </a:r>
          </a:p>
          <a:p>
            <a:r>
              <a:rPr lang="en-US" dirty="0"/>
              <a:t>Support</a:t>
            </a:r>
            <a:r>
              <a:rPr lang="en-US" dirty="0">
                <a:solidFill>
                  <a:srgbClr val="404040"/>
                </a:solidFill>
              </a:rPr>
              <a:t> researchers across the university to use software in their work when required.</a:t>
            </a:r>
          </a:p>
          <a:p>
            <a:r>
              <a:rPr lang="en-US" dirty="0">
                <a:solidFill>
                  <a:srgbClr val="404040"/>
                </a:solidFill>
              </a:rPr>
              <a:t>Make best practices a core part of research</a:t>
            </a:r>
            <a:endParaRPr lang="en-US" dirty="0"/>
          </a:p>
          <a:p>
            <a:r>
              <a:rPr lang="en-US" dirty="0"/>
              <a:t>Better understand the challenges that researchers face.</a:t>
            </a:r>
          </a:p>
          <a:p>
            <a:r>
              <a:rPr lang="en-US" dirty="0"/>
              <a:t>Identify what training courses or software resources we might want the Accelerate Science Programme to create.</a:t>
            </a:r>
          </a:p>
          <a:p>
            <a:pPr lvl="1"/>
            <a:r>
              <a:rPr lang="en-US" dirty="0">
                <a:solidFill>
                  <a:srgbClr val="404040"/>
                </a:solidFill>
                <a:latin typeface="Aptos" panose="020B0004020202020204" pitchFamily="34" charset="0"/>
                <a:cs typeface="Helvetica"/>
              </a:rPr>
              <a:t>Including shared code</a:t>
            </a:r>
          </a:p>
          <a:p>
            <a:r>
              <a:rPr lang="en-US" dirty="0"/>
              <a:t>Start to build a community of like-minded researchers across the university.</a:t>
            </a:r>
          </a:p>
        </p:txBody>
      </p:sp>
    </p:spTree>
    <p:extLst>
      <p:ext uri="{BB962C8B-B14F-4D97-AF65-F5344CB8AC3E}">
        <p14:creationId xmlns:p14="http://schemas.microsoft.com/office/powerpoint/2010/main" val="15339277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1868</TotalTime>
  <Words>3808</Words>
  <Application>Microsoft Macintosh PowerPoint</Application>
  <PresentationFormat>Widescreen</PresentationFormat>
  <Paragraphs>256</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Aptos</vt:lpstr>
      <vt:lpstr>Aptos Display</vt:lpstr>
      <vt:lpstr>Arial</vt:lpstr>
      <vt:lpstr>Avenir Book</vt:lpstr>
      <vt:lpstr>Avenir Heavy</vt:lpstr>
      <vt:lpstr>Courier New</vt:lpstr>
      <vt:lpstr>Helvetica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Daniels</dc:creator>
  <cp:lastModifiedBy>Ryan Daniels</cp:lastModifiedBy>
  <cp:revision>2</cp:revision>
  <dcterms:created xsi:type="dcterms:W3CDTF">2024-04-29T13:56:55Z</dcterms:created>
  <dcterms:modified xsi:type="dcterms:W3CDTF">2024-05-02T15:03:28Z</dcterms:modified>
</cp:coreProperties>
</file>